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258" r:id="rId4"/>
    <p:sldId id="259" r:id="rId5"/>
    <p:sldId id="260" r:id="rId6"/>
    <p:sldId id="266"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90" r:id="rId21"/>
    <p:sldId id="275" r:id="rId22"/>
    <p:sldId id="279" r:id="rId23"/>
    <p:sldId id="280" r:id="rId24"/>
    <p:sldId id="291" r:id="rId25"/>
    <p:sldId id="292" r:id="rId26"/>
    <p:sldId id="293" r:id="rId27"/>
    <p:sldId id="294" r:id="rId28"/>
    <p:sldId id="281" r:id="rId29"/>
    <p:sldId id="286" r:id="rId30"/>
    <p:sldId id="287" r:id="rId31"/>
    <p:sldId id="288" r:id="rId32"/>
    <p:sldId id="289" r:id="rId33"/>
    <p:sldId id="282" r:id="rId34"/>
    <p:sldId id="283" r:id="rId35"/>
    <p:sldId id="309" r:id="rId36"/>
    <p:sldId id="284" r:id="rId37"/>
    <p:sldId id="276" r:id="rId38"/>
    <p:sldId id="277" r:id="rId39"/>
    <p:sldId id="295" r:id="rId40"/>
    <p:sldId id="296" r:id="rId41"/>
    <p:sldId id="297" r:id="rId42"/>
    <p:sldId id="298" r:id="rId43"/>
    <p:sldId id="299" r:id="rId44"/>
    <p:sldId id="301" r:id="rId45"/>
    <p:sldId id="302" r:id="rId46"/>
    <p:sldId id="303" r:id="rId47"/>
    <p:sldId id="304" r:id="rId48"/>
    <p:sldId id="305" r:id="rId49"/>
    <p:sldId id="306" r:id="rId50"/>
    <p:sldId id="307" r:id="rId51"/>
    <p:sldId id="308" r:id="rId52"/>
    <p:sldId id="310" r:id="rId5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67" d="100"/>
          <a:sy n="67" d="100"/>
        </p:scale>
        <p:origin x="780"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47CE8-25E4-4AD4-AC16-F9DA8D1DCCF2}" type="datetimeFigureOut">
              <a:rPr lang="de-DE" smtClean="0"/>
              <a:pPr/>
              <a:t>27.04.2016</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4DF99D-7D3F-46B3-889A-AD72557BD1DA}" type="slidenum">
              <a:rPr lang="de-DE" smtClean="0"/>
              <a:pPr/>
              <a:t>‹Nr.›</a:t>
            </a:fld>
            <a:endParaRPr lang="de-DE"/>
          </a:p>
        </p:txBody>
      </p:sp>
    </p:spTree>
    <p:extLst>
      <p:ext uri="{BB962C8B-B14F-4D97-AF65-F5344CB8AC3E}">
        <p14:creationId xmlns:p14="http://schemas.microsoft.com/office/powerpoint/2010/main" val="3766306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Helical</a:t>
            </a:r>
            <a:r>
              <a:rPr lang="de-DE" dirty="0" smtClean="0"/>
              <a:t> - </a:t>
            </a:r>
            <a:r>
              <a:rPr lang="de-DE" dirty="0" err="1" smtClean="0"/>
              <a:t>spirallförmig</a:t>
            </a:r>
            <a:endParaRPr lang="de-DE"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4</a:t>
            </a:fld>
            <a:endParaRPr lang="de-DE"/>
          </a:p>
        </p:txBody>
      </p:sp>
    </p:spTree>
    <p:extLst>
      <p:ext uri="{BB962C8B-B14F-4D97-AF65-F5344CB8AC3E}">
        <p14:creationId xmlns:p14="http://schemas.microsoft.com/office/powerpoint/2010/main" val="3941883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noProof="0"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47</a:t>
            </a:fld>
            <a:endParaRPr lang="de-DE"/>
          </a:p>
        </p:txBody>
      </p:sp>
    </p:spTree>
    <p:extLst>
      <p:ext uri="{BB962C8B-B14F-4D97-AF65-F5344CB8AC3E}">
        <p14:creationId xmlns:p14="http://schemas.microsoft.com/office/powerpoint/2010/main" val="2950034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Conjecture</a:t>
            </a:r>
            <a:r>
              <a:rPr lang="de-DE" dirty="0" smtClean="0"/>
              <a:t> – </a:t>
            </a:r>
            <a:r>
              <a:rPr lang="de-DE" dirty="0" err="1" smtClean="0"/>
              <a:t>vermutung</a:t>
            </a:r>
            <a:r>
              <a:rPr lang="de-DE" dirty="0" smtClean="0"/>
              <a:t> </a:t>
            </a:r>
          </a:p>
          <a:p>
            <a:r>
              <a:rPr lang="de-DE" dirty="0" err="1" smtClean="0"/>
              <a:t>supposition</a:t>
            </a:r>
            <a:r>
              <a:rPr lang="de-DE" dirty="0" smtClean="0"/>
              <a:t> - Vermutung</a:t>
            </a:r>
            <a:endParaRPr lang="de-DE"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5</a:t>
            </a:fld>
            <a:endParaRPr lang="de-DE"/>
          </a:p>
        </p:txBody>
      </p:sp>
    </p:spTree>
    <p:extLst>
      <p:ext uri="{BB962C8B-B14F-4D97-AF65-F5344CB8AC3E}">
        <p14:creationId xmlns:p14="http://schemas.microsoft.com/office/powerpoint/2010/main" val="1931783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Quest –</a:t>
            </a:r>
            <a:r>
              <a:rPr lang="de-DE" baseline="0" dirty="0" smtClean="0"/>
              <a:t> Suche</a:t>
            </a:r>
          </a:p>
          <a:p>
            <a:r>
              <a:rPr lang="de-DE" baseline="0" dirty="0" err="1" smtClean="0"/>
              <a:t>Positing</a:t>
            </a:r>
            <a:r>
              <a:rPr lang="de-DE" baseline="0" dirty="0" smtClean="0"/>
              <a:t> - Schleuse</a:t>
            </a:r>
            <a:endParaRPr lang="de-DE"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8</a:t>
            </a:fld>
            <a:endParaRPr lang="de-DE"/>
          </a:p>
        </p:txBody>
      </p:sp>
    </p:spTree>
    <p:extLst>
      <p:ext uri="{BB962C8B-B14F-4D97-AF65-F5344CB8AC3E}">
        <p14:creationId xmlns:p14="http://schemas.microsoft.com/office/powerpoint/2010/main" val="3193998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sz="1200" dirty="0" smtClean="0"/>
              <a:t>Arbitrarily - </a:t>
            </a:r>
            <a:r>
              <a:rPr lang="en-US" sz="1200" dirty="0" err="1" smtClean="0"/>
              <a:t>willkürlich</a:t>
            </a:r>
            <a:endParaRPr lang="de-DE"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19</a:t>
            </a:fld>
            <a:endParaRPr lang="de-DE"/>
          </a:p>
        </p:txBody>
      </p:sp>
    </p:spTree>
    <p:extLst>
      <p:ext uri="{BB962C8B-B14F-4D97-AF65-F5344CB8AC3E}">
        <p14:creationId xmlns:p14="http://schemas.microsoft.com/office/powerpoint/2010/main" val="904840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err="1" smtClean="0"/>
              <a:t>Tabulating</a:t>
            </a:r>
            <a:r>
              <a:rPr lang="de-DE" baseline="0" dirty="0" smtClean="0"/>
              <a:t> – tabellarisches ordnen</a:t>
            </a:r>
            <a:endParaRPr lang="de-DE"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24</a:t>
            </a:fld>
            <a:endParaRPr lang="de-DE"/>
          </a:p>
        </p:txBody>
      </p:sp>
    </p:spTree>
    <p:extLst>
      <p:ext uri="{BB962C8B-B14F-4D97-AF65-F5344CB8AC3E}">
        <p14:creationId xmlns:p14="http://schemas.microsoft.com/office/powerpoint/2010/main" val="3296181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err="1" smtClean="0"/>
              <a:t>Apt</a:t>
            </a:r>
            <a:r>
              <a:rPr lang="de-DE" dirty="0" smtClean="0"/>
              <a:t> - begabt</a:t>
            </a:r>
            <a:endParaRPr lang="de-DE"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32</a:t>
            </a:fld>
            <a:endParaRPr lang="de-DE"/>
          </a:p>
        </p:txBody>
      </p:sp>
    </p:spTree>
    <p:extLst>
      <p:ext uri="{BB962C8B-B14F-4D97-AF65-F5344CB8AC3E}">
        <p14:creationId xmlns:p14="http://schemas.microsoft.com/office/powerpoint/2010/main" val="1353123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Accession – Zugang</a:t>
            </a:r>
          </a:p>
          <a:p>
            <a:r>
              <a:rPr lang="de-DE" dirty="0" err="1" smtClean="0"/>
              <a:t>Ratability</a:t>
            </a:r>
            <a:r>
              <a:rPr lang="de-DE" dirty="0" smtClean="0"/>
              <a:t> – Schätzbar, </a:t>
            </a:r>
            <a:r>
              <a:rPr lang="de-DE" dirty="0" err="1" smtClean="0"/>
              <a:t>antielmäßig</a:t>
            </a:r>
            <a:endParaRPr lang="de-DE"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38</a:t>
            </a:fld>
            <a:endParaRPr lang="de-DE"/>
          </a:p>
        </p:txBody>
      </p:sp>
    </p:spTree>
    <p:extLst>
      <p:ext uri="{BB962C8B-B14F-4D97-AF65-F5344CB8AC3E}">
        <p14:creationId xmlns:p14="http://schemas.microsoft.com/office/powerpoint/2010/main" val="997153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err="1" smtClean="0"/>
              <a:t>Stratified</a:t>
            </a:r>
            <a:r>
              <a:rPr lang="de-DE" dirty="0" smtClean="0"/>
              <a:t> - geschichtet</a:t>
            </a:r>
            <a:endParaRPr lang="de-DE"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42</a:t>
            </a:fld>
            <a:endParaRPr lang="de-DE"/>
          </a:p>
        </p:txBody>
      </p:sp>
    </p:spTree>
    <p:extLst>
      <p:ext uri="{BB962C8B-B14F-4D97-AF65-F5344CB8AC3E}">
        <p14:creationId xmlns:p14="http://schemas.microsoft.com/office/powerpoint/2010/main" val="3476112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Probability - </a:t>
            </a:r>
            <a:r>
              <a:rPr lang="en-US" dirty="0" err="1" smtClean="0"/>
              <a:t>Wahrscheinlichkeit</a:t>
            </a:r>
            <a:endParaRPr lang="de-DE" dirty="0"/>
          </a:p>
        </p:txBody>
      </p:sp>
      <p:sp>
        <p:nvSpPr>
          <p:cNvPr id="4" name="Foliennummernplatzhalter 3"/>
          <p:cNvSpPr>
            <a:spLocks noGrp="1"/>
          </p:cNvSpPr>
          <p:nvPr>
            <p:ph type="sldNum" sz="quarter" idx="10"/>
          </p:nvPr>
        </p:nvSpPr>
        <p:spPr/>
        <p:txBody>
          <a:bodyPr/>
          <a:lstStyle/>
          <a:p>
            <a:fld id="{B44DF99D-7D3F-46B3-889A-AD72557BD1DA}" type="slidenum">
              <a:rPr lang="de-DE" smtClean="0"/>
              <a:pPr/>
              <a:t>43</a:t>
            </a:fld>
            <a:endParaRPr lang="de-DE"/>
          </a:p>
        </p:txBody>
      </p:sp>
    </p:spTree>
    <p:extLst>
      <p:ext uri="{BB962C8B-B14F-4D97-AF65-F5344CB8AC3E}">
        <p14:creationId xmlns:p14="http://schemas.microsoft.com/office/powerpoint/2010/main" val="229226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135856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170521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396040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2557490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264771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187915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424258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404526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96847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313930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96834B7-22A8-46E9-94BD-EF834BFF27D3}" type="datetimeFigureOut">
              <a:rPr lang="de-DE" smtClean="0"/>
              <a:pPr/>
              <a:t>27.04.2016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3591E69-9806-49B9-AA42-540947062D6F}" type="slidenum">
              <a:rPr lang="de-DE" smtClean="0"/>
              <a:pPr/>
              <a:t>‹Nr.›</a:t>
            </a:fld>
            <a:endParaRPr lang="de-DE"/>
          </a:p>
        </p:txBody>
      </p:sp>
    </p:spTree>
    <p:extLst>
      <p:ext uri="{BB962C8B-B14F-4D97-AF65-F5344CB8AC3E}">
        <p14:creationId xmlns:p14="http://schemas.microsoft.com/office/powerpoint/2010/main" val="338514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834B7-22A8-46E9-94BD-EF834BFF27D3}" type="datetimeFigureOut">
              <a:rPr lang="de-DE" smtClean="0"/>
              <a:pPr/>
              <a:t>27.04.2016</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91E69-9806-49B9-AA42-540947062D6F}" type="slidenum">
              <a:rPr lang="de-DE" smtClean="0"/>
              <a:pPr/>
              <a:t>‹Nr.›</a:t>
            </a:fld>
            <a:endParaRPr lang="de-DE"/>
          </a:p>
        </p:txBody>
      </p:sp>
    </p:spTree>
    <p:extLst>
      <p:ext uri="{BB962C8B-B14F-4D97-AF65-F5344CB8AC3E}">
        <p14:creationId xmlns:p14="http://schemas.microsoft.com/office/powerpoint/2010/main" val="4094910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raosoft.com/samplesize.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nodexl.co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context.lis.illinois.edu/"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518148"/>
            <a:ext cx="9144000" cy="2387600"/>
          </a:xfrm>
        </p:spPr>
        <p:txBody>
          <a:bodyPr>
            <a:normAutofit fontScale="90000"/>
          </a:bodyPr>
          <a:lstStyle/>
          <a:p>
            <a:r>
              <a:rPr lang="en-US" dirty="0" smtClean="0">
                <a:effectLst/>
              </a:rPr>
              <a:t>Evaluation of social network sites - Methods for research projects to prepare a bachelor thesis</a:t>
            </a:r>
            <a:endParaRPr lang="de-DE" dirty="0"/>
          </a:p>
        </p:txBody>
      </p:sp>
      <p:sp>
        <p:nvSpPr>
          <p:cNvPr id="3" name="Untertitel 2"/>
          <p:cNvSpPr>
            <a:spLocks noGrp="1"/>
          </p:cNvSpPr>
          <p:nvPr>
            <p:ph type="subTitle" idx="1"/>
          </p:nvPr>
        </p:nvSpPr>
        <p:spPr>
          <a:xfrm>
            <a:off x="1524000" y="4516438"/>
            <a:ext cx="9144000" cy="1655762"/>
          </a:xfrm>
        </p:spPr>
        <p:txBody>
          <a:bodyPr/>
          <a:lstStyle/>
          <a:p>
            <a:r>
              <a:rPr lang="de-DE" dirty="0" smtClean="0"/>
              <a:t>Tom Sander</a:t>
            </a:r>
          </a:p>
          <a:p>
            <a:r>
              <a:rPr lang="de-DE" dirty="0" smtClean="0"/>
              <a:t>tomsander@hotmail.de</a:t>
            </a:r>
          </a:p>
          <a:p>
            <a:r>
              <a:rPr lang="de-DE" dirty="0" smtClean="0"/>
              <a:t>Hochschule Ludwigshafen / University </a:t>
            </a:r>
            <a:r>
              <a:rPr lang="de-DE" dirty="0" err="1" smtClean="0"/>
              <a:t>of</a:t>
            </a:r>
            <a:r>
              <a:rPr lang="de-DE" dirty="0" smtClean="0"/>
              <a:t> </a:t>
            </a:r>
            <a:r>
              <a:rPr lang="de-DE" dirty="0" err="1" smtClean="0"/>
              <a:t>Latvia</a:t>
            </a:r>
            <a:endParaRPr lang="de-DE" dirty="0"/>
          </a:p>
        </p:txBody>
      </p:sp>
    </p:spTree>
    <p:extLst>
      <p:ext uri="{BB962C8B-B14F-4D97-AF65-F5344CB8AC3E}">
        <p14:creationId xmlns:p14="http://schemas.microsoft.com/office/powerpoint/2010/main" val="2878378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problem – Heart of the research process</a:t>
            </a:r>
            <a:endParaRPr lang="en-US" dirty="0"/>
          </a:p>
        </p:txBody>
      </p:sp>
      <p:sp>
        <p:nvSpPr>
          <p:cNvPr id="3" name="Inhaltsplatzhalter 2"/>
          <p:cNvSpPr>
            <a:spLocks noGrp="1"/>
          </p:cNvSpPr>
          <p:nvPr>
            <p:ph idx="1"/>
          </p:nvPr>
        </p:nvSpPr>
        <p:spPr/>
        <p:txBody>
          <a:bodyPr>
            <a:normAutofit fontScale="92500" lnSpcReduction="20000"/>
          </a:bodyPr>
          <a:lstStyle/>
          <a:p>
            <a:r>
              <a:rPr lang="en-US" sz="3200" dirty="0" smtClean="0"/>
              <a:t>The first step in the research process is to identify the problem with unwavering clarity and to state it in precise and unmistakable terms.</a:t>
            </a:r>
          </a:p>
          <a:p>
            <a:r>
              <a:rPr lang="en-US" sz="3200" dirty="0" smtClean="0"/>
              <a:t>The problem should lead to new knowledge</a:t>
            </a:r>
          </a:p>
          <a:p>
            <a:r>
              <a:rPr lang="en-US" sz="3200" dirty="0" smtClean="0"/>
              <a:t>The problem should lead to new useful results for the society</a:t>
            </a:r>
          </a:p>
          <a:p>
            <a:r>
              <a:rPr lang="en-US" sz="3200" dirty="0" smtClean="0"/>
              <a:t>Why – that is the question to explain the world and to find a situation</a:t>
            </a:r>
          </a:p>
          <a:p>
            <a:endParaRPr lang="en-US" sz="3200" dirty="0" smtClean="0"/>
          </a:p>
          <a:p>
            <a:pPr>
              <a:buFont typeface="Wingdings" panose="05000000000000000000" pitchFamily="2" charset="2"/>
              <a:buChar char="à"/>
            </a:pPr>
            <a:r>
              <a:rPr lang="en-US" sz="3200" dirty="0" smtClean="0">
                <a:sym typeface="Wingdings" panose="05000000000000000000" pitchFamily="2" charset="2"/>
              </a:rPr>
              <a:t>What is the practical / theoretical problem? </a:t>
            </a:r>
          </a:p>
          <a:p>
            <a:pPr>
              <a:buFont typeface="Wingdings" panose="05000000000000000000" pitchFamily="2" charset="2"/>
              <a:buChar char="à"/>
            </a:pPr>
            <a:r>
              <a:rPr lang="en-US" sz="3200" dirty="0" smtClean="0">
                <a:sym typeface="Wingdings" panose="05000000000000000000" pitchFamily="2" charset="2"/>
              </a:rPr>
              <a:t>Why would be your research valuable?</a:t>
            </a:r>
            <a:endParaRPr lang="en-US" sz="3200" dirty="0" smtClean="0"/>
          </a:p>
          <a:p>
            <a:endParaRPr lang="de-DE" dirty="0"/>
          </a:p>
          <a:p>
            <a:endParaRPr lang="de-DE" dirty="0"/>
          </a:p>
        </p:txBody>
      </p:sp>
    </p:spTree>
    <p:extLst>
      <p:ext uri="{BB962C8B-B14F-4D97-AF65-F5344CB8AC3E}">
        <p14:creationId xmlns:p14="http://schemas.microsoft.com/office/powerpoint/2010/main" val="1837510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Variable</a:t>
            </a:r>
            <a:endParaRPr lang="de-DE" dirty="0"/>
          </a:p>
        </p:txBody>
      </p:sp>
      <p:sp>
        <p:nvSpPr>
          <p:cNvPr id="3" name="Inhaltsplatzhalter 2"/>
          <p:cNvSpPr>
            <a:spLocks noGrp="1"/>
          </p:cNvSpPr>
          <p:nvPr>
            <p:ph idx="1"/>
          </p:nvPr>
        </p:nvSpPr>
        <p:spPr/>
        <p:txBody>
          <a:bodyPr/>
          <a:lstStyle/>
          <a:p>
            <a:r>
              <a:rPr lang="en-US" sz="3200" dirty="0" smtClean="0"/>
              <a:t>A variable is any quality of characteristics in research that investigation that has two or more possible values.</a:t>
            </a:r>
          </a:p>
          <a:p>
            <a:r>
              <a:rPr lang="en-US" sz="3200" dirty="0" smtClean="0"/>
              <a:t>Directly manipulate-able variables are independent</a:t>
            </a:r>
          </a:p>
          <a:p>
            <a:r>
              <a:rPr lang="en-US" sz="3200" dirty="0" smtClean="0"/>
              <a:t>A variable which is influenced by a variable is a dependent variable</a:t>
            </a:r>
          </a:p>
          <a:p>
            <a:r>
              <a:rPr lang="en-US" sz="3200" dirty="0" smtClean="0"/>
              <a:t>Variables should be measurable to evaluate the hypothesis.</a:t>
            </a:r>
          </a:p>
          <a:p>
            <a:endParaRPr lang="en-US" sz="3200" dirty="0" smtClean="0"/>
          </a:p>
          <a:p>
            <a:pPr marL="0" indent="0">
              <a:buNone/>
            </a:pPr>
            <a:r>
              <a:rPr lang="en-US" sz="3200" dirty="0" smtClean="0">
                <a:sym typeface="Wingdings" panose="05000000000000000000" pitchFamily="2" charset="2"/>
              </a:rPr>
              <a:t> What could be variables for social network sites research?</a:t>
            </a:r>
            <a:endParaRPr lang="en-US" sz="3200" dirty="0" smtClean="0"/>
          </a:p>
          <a:p>
            <a:endParaRPr lang="de-DE" dirty="0"/>
          </a:p>
        </p:txBody>
      </p:sp>
    </p:spTree>
    <p:extLst>
      <p:ext uri="{BB962C8B-B14F-4D97-AF65-F5344CB8AC3E}">
        <p14:creationId xmlns:p14="http://schemas.microsoft.com/office/powerpoint/2010/main" val="3451095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Data </a:t>
            </a:r>
            <a:br>
              <a:rPr lang="de-DE" dirty="0" smtClean="0"/>
            </a:br>
            <a:r>
              <a:rPr lang="en-US" dirty="0" smtClean="0"/>
              <a:t>collection</a:t>
            </a:r>
            <a:endParaRPr lang="en-US" dirty="0"/>
          </a:p>
        </p:txBody>
      </p:sp>
      <p:pic>
        <p:nvPicPr>
          <p:cNvPr id="1026" name="Picture 2"/>
          <p:cNvPicPr>
            <a:picLocks noGrp="1" noChangeAspect="1" noChangeArrowheads="1"/>
          </p:cNvPicPr>
          <p:nvPr>
            <p:ph idx="1"/>
          </p:nvPr>
        </p:nvPicPr>
        <p:blipFill>
          <a:blip r:embed="rId2" cstate="print"/>
          <a:srcRect l="7644" r="40302"/>
          <a:stretch>
            <a:fillRect/>
          </a:stretch>
        </p:blipFill>
        <p:spPr bwMode="auto">
          <a:xfrm rot="5400000">
            <a:off x="4065130" y="-772797"/>
            <a:ext cx="6505733" cy="8051327"/>
          </a:xfrm>
          <a:prstGeom prst="rect">
            <a:avLst/>
          </a:prstGeom>
          <a:noFill/>
          <a:ln w="9525">
            <a:noFill/>
            <a:miter lim="800000"/>
            <a:headEnd/>
            <a:tailEnd/>
          </a:ln>
        </p:spPr>
      </p:pic>
      <p:sp>
        <p:nvSpPr>
          <p:cNvPr id="5" name="Textfeld 4"/>
          <p:cNvSpPr txBox="1"/>
          <p:nvPr/>
        </p:nvSpPr>
        <p:spPr>
          <a:xfrm>
            <a:off x="389744" y="4452079"/>
            <a:ext cx="2488367" cy="369332"/>
          </a:xfrm>
          <a:prstGeom prst="rect">
            <a:avLst/>
          </a:prstGeom>
          <a:noFill/>
        </p:spPr>
        <p:txBody>
          <a:bodyPr wrap="square" rtlCol="0">
            <a:spAutoFit/>
          </a:bodyPr>
          <a:lstStyle/>
          <a:p>
            <a:r>
              <a:rPr lang="de-DE" dirty="0" err="1" smtClean="0"/>
              <a:t>Leedy</a:t>
            </a:r>
            <a:r>
              <a:rPr lang="de-DE" dirty="0" smtClean="0"/>
              <a:t> / </a:t>
            </a:r>
            <a:r>
              <a:rPr lang="de-DE" dirty="0" err="1" smtClean="0"/>
              <a:t>Ormrod</a:t>
            </a:r>
            <a:r>
              <a:rPr lang="de-DE" dirty="0" smtClean="0"/>
              <a:t> 2013</a:t>
            </a:r>
            <a:endParaRPr lang="de-DE" dirty="0"/>
          </a:p>
        </p:txBody>
      </p:sp>
    </p:spTree>
    <p:extLst>
      <p:ext uri="{BB962C8B-B14F-4D97-AF65-F5344CB8AC3E}">
        <p14:creationId xmlns:p14="http://schemas.microsoft.com/office/powerpoint/2010/main" val="2075828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Data</a:t>
            </a:r>
            <a:endParaRPr lang="de-DE" dirty="0"/>
          </a:p>
        </p:txBody>
      </p:sp>
      <p:sp>
        <p:nvSpPr>
          <p:cNvPr id="3" name="Inhaltsplatzhalter 2"/>
          <p:cNvSpPr>
            <a:spLocks noGrp="1"/>
          </p:cNvSpPr>
          <p:nvPr>
            <p:ph idx="1"/>
          </p:nvPr>
        </p:nvSpPr>
        <p:spPr/>
        <p:txBody>
          <a:bodyPr>
            <a:normAutofit/>
          </a:bodyPr>
          <a:lstStyle/>
          <a:p>
            <a:r>
              <a:rPr lang="en-US" sz="3200" dirty="0" smtClean="0"/>
              <a:t>Access to data</a:t>
            </a:r>
          </a:p>
          <a:p>
            <a:r>
              <a:rPr lang="en-US" sz="3200" dirty="0" smtClean="0"/>
              <a:t>The data should be able to be measured in some ways</a:t>
            </a:r>
          </a:p>
          <a:p>
            <a:r>
              <a:rPr lang="en-US" sz="3200" dirty="0" smtClean="0"/>
              <a:t>Data are those pieces of information that any particulate situation gives to an observer</a:t>
            </a:r>
          </a:p>
          <a:p>
            <a:r>
              <a:rPr lang="en-US" sz="3200" dirty="0" smtClean="0"/>
              <a:t>Research seeks, through data to discover underlying truths</a:t>
            </a:r>
          </a:p>
          <a:p>
            <a:endParaRPr lang="en-US" sz="3200" dirty="0" smtClean="0"/>
          </a:p>
          <a:p>
            <a:pPr marL="0" indent="0">
              <a:buNone/>
            </a:pPr>
            <a:r>
              <a:rPr lang="en-US" sz="3200" dirty="0" smtClean="0"/>
              <a:t>What data would be useful for your social network sites research?</a:t>
            </a:r>
            <a:endParaRPr lang="en-US" sz="3200" dirty="0"/>
          </a:p>
        </p:txBody>
      </p:sp>
    </p:spTree>
    <p:extLst>
      <p:ext uri="{BB962C8B-B14F-4D97-AF65-F5344CB8AC3E}">
        <p14:creationId xmlns:p14="http://schemas.microsoft.com/office/powerpoint/2010/main" val="3890587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Primary – </a:t>
            </a:r>
            <a:br>
              <a:rPr lang="de-DE" dirty="0" smtClean="0"/>
            </a:br>
            <a:r>
              <a:rPr lang="en-US" dirty="0" smtClean="0"/>
              <a:t>secondary</a:t>
            </a:r>
            <a:r>
              <a:rPr lang="de-DE" dirty="0" smtClean="0"/>
              <a:t> </a:t>
            </a:r>
            <a:br>
              <a:rPr lang="de-DE" dirty="0" smtClean="0"/>
            </a:br>
            <a:r>
              <a:rPr lang="en-US" dirty="0" smtClean="0"/>
              <a:t>data</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rot="10800000">
            <a:off x="3989806" y="-1"/>
            <a:ext cx="6639006" cy="6858000"/>
          </a:xfrm>
          <a:prstGeom prst="rect">
            <a:avLst/>
          </a:prstGeom>
          <a:noFill/>
          <a:ln w="9525">
            <a:noFill/>
            <a:miter lim="800000"/>
            <a:headEnd/>
            <a:tailEnd/>
          </a:ln>
        </p:spPr>
      </p:pic>
      <p:sp>
        <p:nvSpPr>
          <p:cNvPr id="5" name="Textfeld 4"/>
          <p:cNvSpPr txBox="1"/>
          <p:nvPr/>
        </p:nvSpPr>
        <p:spPr>
          <a:xfrm>
            <a:off x="389744" y="4452079"/>
            <a:ext cx="2488367" cy="369332"/>
          </a:xfrm>
          <a:prstGeom prst="rect">
            <a:avLst/>
          </a:prstGeom>
          <a:noFill/>
        </p:spPr>
        <p:txBody>
          <a:bodyPr wrap="square" rtlCol="0">
            <a:spAutoFit/>
          </a:bodyPr>
          <a:lstStyle/>
          <a:p>
            <a:r>
              <a:rPr lang="de-DE" dirty="0" err="1" smtClean="0"/>
              <a:t>Leedy</a:t>
            </a:r>
            <a:r>
              <a:rPr lang="de-DE" dirty="0" smtClean="0"/>
              <a:t> / </a:t>
            </a:r>
            <a:r>
              <a:rPr lang="de-DE" dirty="0" err="1" smtClean="0"/>
              <a:t>Ormrod</a:t>
            </a:r>
            <a:r>
              <a:rPr lang="de-DE" dirty="0" smtClean="0"/>
              <a:t> 2013</a:t>
            </a:r>
            <a:endParaRPr lang="de-DE" dirty="0"/>
          </a:p>
        </p:txBody>
      </p:sp>
    </p:spTree>
    <p:extLst>
      <p:ext uri="{BB962C8B-B14F-4D97-AF65-F5344CB8AC3E}">
        <p14:creationId xmlns:p14="http://schemas.microsoft.com/office/powerpoint/2010/main" val="3518394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Planning for Data collection	</a:t>
            </a:r>
            <a:endParaRPr lang="en-US" dirty="0"/>
          </a:p>
        </p:txBody>
      </p:sp>
      <p:sp>
        <p:nvSpPr>
          <p:cNvPr id="3" name="Inhaltsplatzhalter 2"/>
          <p:cNvSpPr>
            <a:spLocks noGrp="1"/>
          </p:cNvSpPr>
          <p:nvPr>
            <p:ph idx="1"/>
          </p:nvPr>
        </p:nvSpPr>
        <p:spPr/>
        <p:txBody>
          <a:bodyPr>
            <a:noAutofit/>
          </a:bodyPr>
          <a:lstStyle/>
          <a:p>
            <a:r>
              <a:rPr lang="en-US" sz="3200" dirty="0" smtClean="0"/>
              <a:t>What data are needed?</a:t>
            </a:r>
          </a:p>
          <a:p>
            <a:r>
              <a:rPr lang="en-US" sz="3200" dirty="0" smtClean="0"/>
              <a:t>Where are the data located?</a:t>
            </a:r>
          </a:p>
          <a:p>
            <a:r>
              <a:rPr lang="en-US" sz="3200" dirty="0" smtClean="0"/>
              <a:t>How will the data be obtained?</a:t>
            </a:r>
          </a:p>
          <a:p>
            <a:r>
              <a:rPr lang="en-US" sz="3200" dirty="0" smtClean="0"/>
              <a:t>How will be the data interpreted?</a:t>
            </a:r>
          </a:p>
          <a:p>
            <a:endParaRPr lang="en-US" sz="3200" dirty="0" smtClean="0"/>
          </a:p>
          <a:p>
            <a:endParaRPr lang="en-US" sz="3200" dirty="0" smtClean="0"/>
          </a:p>
          <a:p>
            <a:pPr marL="0" indent="0">
              <a:buNone/>
            </a:pPr>
            <a:r>
              <a:rPr lang="en-US" sz="3200" dirty="0" smtClean="0">
                <a:sym typeface="Wingdings" panose="05000000000000000000" pitchFamily="2" charset="2"/>
              </a:rPr>
              <a:t> Pin down your observation by measuring them in some ways</a:t>
            </a:r>
            <a:endParaRPr lang="en-US" sz="3200" dirty="0"/>
          </a:p>
        </p:txBody>
      </p:sp>
    </p:spTree>
    <p:extLst>
      <p:ext uri="{BB962C8B-B14F-4D97-AF65-F5344CB8AC3E}">
        <p14:creationId xmlns:p14="http://schemas.microsoft.com/office/powerpoint/2010/main" val="1825543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Defining Measuring</a:t>
            </a:r>
            <a:endParaRPr lang="en-US" dirty="0"/>
          </a:p>
        </p:txBody>
      </p:sp>
      <p:sp>
        <p:nvSpPr>
          <p:cNvPr id="3" name="Inhaltsplatzhalter 2"/>
          <p:cNvSpPr>
            <a:spLocks noGrp="1"/>
          </p:cNvSpPr>
          <p:nvPr>
            <p:ph idx="1"/>
          </p:nvPr>
        </p:nvSpPr>
        <p:spPr/>
        <p:txBody>
          <a:bodyPr/>
          <a:lstStyle/>
          <a:p>
            <a:pPr>
              <a:buFont typeface="Wingdings" panose="05000000000000000000" pitchFamily="2" charset="2"/>
              <a:buChar char="à"/>
            </a:pPr>
            <a:r>
              <a:rPr lang="en-US" dirty="0" smtClean="0"/>
              <a:t>Measurement is limiting the data of any phenomenon – substantial or insubstantial – so that those data may be interpreted and, ultimately, compared to a particular qualitative or quantitative standard.</a:t>
            </a:r>
          </a:p>
          <a:p>
            <a:pPr>
              <a:buFont typeface="Wingdings" panose="05000000000000000000" pitchFamily="2" charset="2"/>
              <a:buChar char="à"/>
            </a:pPr>
            <a:r>
              <a:rPr lang="en-US" dirty="0" smtClean="0"/>
              <a:t>Measurement is ultimately a comparison - a thing or concept measured against a point of limitation.</a:t>
            </a:r>
            <a:endParaRPr lang="en-US" dirty="0"/>
          </a:p>
        </p:txBody>
      </p:sp>
    </p:spTree>
    <p:extLst>
      <p:ext uri="{BB962C8B-B14F-4D97-AF65-F5344CB8AC3E}">
        <p14:creationId xmlns:p14="http://schemas.microsoft.com/office/powerpoint/2010/main" val="3526504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Nominal</a:t>
            </a:r>
            <a:r>
              <a:rPr lang="en-US" dirty="0" smtClean="0"/>
              <a:t> scales</a:t>
            </a:r>
            <a:endParaRPr lang="en-US" dirty="0"/>
          </a:p>
        </p:txBody>
      </p:sp>
      <p:sp>
        <p:nvSpPr>
          <p:cNvPr id="3" name="Inhaltsplatzhalter 2"/>
          <p:cNvSpPr>
            <a:spLocks noGrp="1"/>
          </p:cNvSpPr>
          <p:nvPr>
            <p:ph idx="1"/>
          </p:nvPr>
        </p:nvSpPr>
        <p:spPr/>
        <p:txBody>
          <a:bodyPr/>
          <a:lstStyle/>
          <a:p>
            <a:endParaRPr lang="en-US" dirty="0" smtClean="0"/>
          </a:p>
          <a:p>
            <a:pPr marL="0" indent="0">
              <a:buNone/>
            </a:pPr>
            <a:r>
              <a:rPr lang="en-US" dirty="0" smtClean="0">
                <a:sym typeface="Wingdings" panose="05000000000000000000" pitchFamily="2" charset="2"/>
              </a:rPr>
              <a:t>The scale does not have a value order or a measurable different between the variables.</a:t>
            </a:r>
          </a:p>
          <a:p>
            <a:pPr marL="0" indent="0">
              <a:buNone/>
            </a:pPr>
            <a:endParaRPr lang="en-US" dirty="0" smtClean="0"/>
          </a:p>
          <a:p>
            <a:r>
              <a:rPr lang="en-US" dirty="0" smtClean="0"/>
              <a:t>Only a few statistical procedures are appropriate for analyzing nominal data</a:t>
            </a:r>
          </a:p>
          <a:p>
            <a:r>
              <a:rPr lang="en-US" dirty="0" smtClean="0"/>
              <a:t>Indicator for a frequency for example gender</a:t>
            </a:r>
          </a:p>
          <a:p>
            <a:endParaRPr lang="en-US" dirty="0" smtClean="0"/>
          </a:p>
          <a:p>
            <a:pPr marL="0" indent="0">
              <a:buNone/>
            </a:pPr>
            <a:r>
              <a:rPr lang="en-US" dirty="0" smtClean="0"/>
              <a:t>Nominal scales for social network sites?</a:t>
            </a:r>
            <a:endParaRPr lang="en-US" dirty="0"/>
          </a:p>
        </p:txBody>
      </p:sp>
    </p:spTree>
    <p:extLst>
      <p:ext uri="{BB962C8B-B14F-4D97-AF65-F5344CB8AC3E}">
        <p14:creationId xmlns:p14="http://schemas.microsoft.com/office/powerpoint/2010/main" val="2653455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Ordinal scale</a:t>
            </a:r>
            <a:endParaRPr lang="en-US" dirty="0"/>
          </a:p>
        </p:txBody>
      </p:sp>
      <p:sp>
        <p:nvSpPr>
          <p:cNvPr id="3" name="Inhaltsplatzhalter 2"/>
          <p:cNvSpPr>
            <a:spLocks noGrp="1"/>
          </p:cNvSpPr>
          <p:nvPr>
            <p:ph idx="1"/>
          </p:nvPr>
        </p:nvSpPr>
        <p:spPr>
          <a:xfrm>
            <a:off x="838200" y="1525822"/>
            <a:ext cx="10515600" cy="4351338"/>
          </a:xfrm>
        </p:spPr>
        <p:txBody>
          <a:bodyPr>
            <a:noAutofit/>
          </a:bodyPr>
          <a:lstStyle/>
          <a:p>
            <a:r>
              <a:rPr lang="en-US" sz="3200" dirty="0" smtClean="0"/>
              <a:t>With an ordinal scale of measurement, we can think in terms of the symbols &gt; (greater than) and &lt; (less than)</a:t>
            </a:r>
          </a:p>
          <a:p>
            <a:r>
              <a:rPr lang="en-US" sz="3200" dirty="0" smtClean="0"/>
              <a:t>Rank order of data</a:t>
            </a:r>
          </a:p>
          <a:p>
            <a:endParaRPr lang="en-US" sz="3200" dirty="0" smtClean="0"/>
          </a:p>
          <a:p>
            <a:pPr marL="0" indent="0">
              <a:buNone/>
            </a:pPr>
            <a:r>
              <a:rPr lang="en-US" sz="3200" dirty="0" smtClean="0"/>
              <a:t>We can determine the extent of the relationship between two characteristics by means of Spearman´s rank order correlation.</a:t>
            </a:r>
          </a:p>
          <a:p>
            <a:pPr marL="0" indent="0">
              <a:buNone/>
            </a:pPr>
            <a:endParaRPr lang="en-US" sz="3200" dirty="0" smtClean="0"/>
          </a:p>
          <a:p>
            <a:pPr marL="0" indent="0">
              <a:buNone/>
            </a:pPr>
            <a:r>
              <a:rPr lang="en-US" sz="3200" dirty="0" smtClean="0"/>
              <a:t>What kind of ordinal scale data exist for social network sites?</a:t>
            </a:r>
            <a:endParaRPr lang="en-US" sz="3200" dirty="0"/>
          </a:p>
        </p:txBody>
      </p:sp>
    </p:spTree>
    <p:extLst>
      <p:ext uri="{BB962C8B-B14F-4D97-AF65-F5344CB8AC3E}">
        <p14:creationId xmlns:p14="http://schemas.microsoft.com/office/powerpoint/2010/main" val="1189062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Interval Scales</a:t>
            </a:r>
            <a:endParaRPr lang="en-US" dirty="0"/>
          </a:p>
        </p:txBody>
      </p:sp>
      <p:sp>
        <p:nvSpPr>
          <p:cNvPr id="3" name="Inhaltsplatzhalter 2"/>
          <p:cNvSpPr>
            <a:spLocks noGrp="1"/>
          </p:cNvSpPr>
          <p:nvPr>
            <p:ph idx="1"/>
          </p:nvPr>
        </p:nvSpPr>
        <p:spPr/>
        <p:txBody>
          <a:bodyPr>
            <a:noAutofit/>
          </a:bodyPr>
          <a:lstStyle/>
          <a:p>
            <a:r>
              <a:rPr lang="en-US" sz="3200" dirty="0" smtClean="0"/>
              <a:t>An interval scale of measurement is characterized by who features</a:t>
            </a:r>
          </a:p>
          <a:p>
            <a:pPr lvl="1"/>
            <a:r>
              <a:rPr lang="en-US" sz="3200" dirty="0" smtClean="0"/>
              <a:t>It has equal units of measurement </a:t>
            </a:r>
          </a:p>
          <a:p>
            <a:pPr lvl="1"/>
            <a:r>
              <a:rPr lang="en-US" sz="3200" dirty="0" smtClean="0"/>
              <a:t>Its zero point has been established arbitrarily</a:t>
            </a:r>
          </a:p>
          <a:p>
            <a:pPr lvl="1"/>
            <a:r>
              <a:rPr lang="en-US" sz="3200" dirty="0" smtClean="0"/>
              <a:t>E.g. meter, Celsius</a:t>
            </a:r>
          </a:p>
          <a:p>
            <a:pPr marL="457200" lvl="1" indent="0">
              <a:buNone/>
            </a:pPr>
            <a:endParaRPr lang="en-US" sz="3200" dirty="0" smtClean="0"/>
          </a:p>
          <a:p>
            <a:pPr marL="457200" lvl="1" indent="0">
              <a:buNone/>
            </a:pPr>
            <a:r>
              <a:rPr lang="en-US" sz="3200" dirty="0" smtClean="0">
                <a:sym typeface="Wingdings" panose="05000000000000000000" pitchFamily="2" charset="2"/>
              </a:rPr>
              <a:t> Means, standard deviation, and Pearson product moment correlation can be used</a:t>
            </a:r>
            <a:endParaRPr lang="en-US" sz="3200" dirty="0"/>
          </a:p>
        </p:txBody>
      </p:sp>
    </p:spTree>
    <p:extLst>
      <p:ext uri="{BB962C8B-B14F-4D97-AF65-F5344CB8AC3E}">
        <p14:creationId xmlns:p14="http://schemas.microsoft.com/office/powerpoint/2010/main" val="285459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Objective</a:t>
            </a:r>
            <a:endParaRPr lang="en-GB" dirty="0"/>
          </a:p>
        </p:txBody>
      </p:sp>
      <p:sp>
        <p:nvSpPr>
          <p:cNvPr id="3" name="Inhaltsplatzhalter 2"/>
          <p:cNvSpPr>
            <a:spLocks noGrp="1"/>
          </p:cNvSpPr>
          <p:nvPr>
            <p:ph idx="1"/>
          </p:nvPr>
        </p:nvSpPr>
        <p:spPr/>
        <p:txBody>
          <a:bodyPr>
            <a:normAutofit/>
          </a:bodyPr>
          <a:lstStyle/>
          <a:p>
            <a:pPr marL="0" indent="0">
              <a:buNone/>
            </a:pPr>
            <a:r>
              <a:rPr lang="en-GB" sz="3200" dirty="0" smtClean="0">
                <a:effectLst/>
              </a:rPr>
              <a:t>Social networks are an important part of the society. Social network sites are influencing our society. Organisations and individuals can use social network sites for their advantage. This lecture gives an overview how to evaluate social network sites and to collect data in social network sites. Software is useful to research social network sites. This lecture present some software tools to students to research social network sites.</a:t>
            </a:r>
            <a:endParaRPr lang="de-DE" sz="3200" dirty="0"/>
          </a:p>
        </p:txBody>
      </p:sp>
    </p:spTree>
    <p:extLst>
      <p:ext uri="{BB962C8B-B14F-4D97-AF65-F5344CB8AC3E}">
        <p14:creationId xmlns:p14="http://schemas.microsoft.com/office/powerpoint/2010/main" val="3815251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Correlation</a:t>
            </a:r>
            <a:endParaRPr lang="en-US" dirty="0"/>
          </a:p>
        </p:txBody>
      </p:sp>
      <p:sp>
        <p:nvSpPr>
          <p:cNvPr id="3" name="Inhaltsplatzhalter 2"/>
          <p:cNvSpPr>
            <a:spLocks noGrp="1"/>
          </p:cNvSpPr>
          <p:nvPr>
            <p:ph idx="1"/>
          </p:nvPr>
        </p:nvSpPr>
        <p:spPr/>
        <p:txBody>
          <a:bodyPr>
            <a:noAutofit/>
          </a:bodyPr>
          <a:lstStyle/>
          <a:p>
            <a:pPr indent="0"/>
            <a:endParaRPr lang="en-US" sz="3600" dirty="0" smtClean="0"/>
          </a:p>
          <a:p>
            <a:pPr indent="0">
              <a:buNone/>
            </a:pPr>
            <a:r>
              <a:rPr lang="en-US" sz="3600" dirty="0" smtClean="0"/>
              <a:t>A correlation study examines the extent to which differences in one characteristic or variable are related to differences in one or more other characteristics or variables. A correlation exists if, when one variables increases, another variable either increases or decreases in a somewhat predictable fashion.</a:t>
            </a:r>
            <a:endParaRPr lang="en-US" sz="3600" dirty="0"/>
          </a:p>
        </p:txBody>
      </p:sp>
    </p:spTree>
    <p:extLst>
      <p:ext uri="{BB962C8B-B14F-4D97-AF65-F5344CB8AC3E}">
        <p14:creationId xmlns:p14="http://schemas.microsoft.com/office/powerpoint/2010/main" val="2840244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Conclusion Scale</a:t>
            </a:r>
            <a:endParaRPr lang="en-US" dirty="0"/>
          </a:p>
        </p:txBody>
      </p:sp>
      <p:sp>
        <p:nvSpPr>
          <p:cNvPr id="3" name="Inhaltsplatzhalter 2"/>
          <p:cNvSpPr>
            <a:spLocks noGrp="1"/>
          </p:cNvSpPr>
          <p:nvPr>
            <p:ph idx="1"/>
          </p:nvPr>
        </p:nvSpPr>
        <p:spPr/>
        <p:txBody>
          <a:bodyPr>
            <a:normAutofit/>
          </a:bodyPr>
          <a:lstStyle/>
          <a:p>
            <a:r>
              <a:rPr lang="en-US" sz="3600" dirty="0" smtClean="0"/>
              <a:t>One object is different from another </a:t>
            </a:r>
            <a:r>
              <a:rPr lang="en-US" sz="3600" dirty="0" smtClean="0">
                <a:sym typeface="Wingdings" panose="05000000000000000000" pitchFamily="2" charset="2"/>
              </a:rPr>
              <a:t></a:t>
            </a:r>
            <a:r>
              <a:rPr lang="en-US" sz="3600" dirty="0" smtClean="0"/>
              <a:t> nominal scale</a:t>
            </a:r>
          </a:p>
          <a:p>
            <a:r>
              <a:rPr lang="en-US" sz="3600" dirty="0" smtClean="0"/>
              <a:t>One object is bigger or better or more of anything than another </a:t>
            </a:r>
            <a:r>
              <a:rPr lang="en-US" sz="3600" dirty="0" smtClean="0">
                <a:sym typeface="Wingdings" panose="05000000000000000000" pitchFamily="2" charset="2"/>
              </a:rPr>
              <a:t> ordinal scale</a:t>
            </a:r>
          </a:p>
          <a:p>
            <a:r>
              <a:rPr lang="en-US" sz="3600" dirty="0" smtClean="0">
                <a:sym typeface="Wingdings" panose="05000000000000000000" pitchFamily="2" charset="2"/>
              </a:rPr>
              <a:t>One object is so many units (degree, inches) more than another  interval scale</a:t>
            </a:r>
            <a:endParaRPr lang="en-US" sz="3600" dirty="0"/>
          </a:p>
        </p:txBody>
      </p:sp>
    </p:spTree>
    <p:extLst>
      <p:ext uri="{BB962C8B-B14F-4D97-AF65-F5344CB8AC3E}">
        <p14:creationId xmlns:p14="http://schemas.microsoft.com/office/powerpoint/2010/main" val="629789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Quantitative and qualitative methods</a:t>
            </a:r>
            <a:endParaRPr lang="en-US" dirty="0"/>
          </a:p>
        </p:txBody>
      </p:sp>
      <p:sp>
        <p:nvSpPr>
          <p:cNvPr id="3" name="Inhaltsplatzhalter 2"/>
          <p:cNvSpPr>
            <a:spLocks noGrp="1"/>
          </p:cNvSpPr>
          <p:nvPr>
            <p:ph idx="1"/>
          </p:nvPr>
        </p:nvSpPr>
        <p:spPr/>
        <p:txBody>
          <a:bodyPr>
            <a:normAutofit/>
          </a:bodyPr>
          <a:lstStyle/>
          <a:p>
            <a:r>
              <a:rPr lang="en-US" sz="4000" dirty="0" smtClean="0"/>
              <a:t>Quantitative research involves looking at amounts, or quantities or one or more variables of interest</a:t>
            </a:r>
          </a:p>
          <a:p>
            <a:r>
              <a:rPr lang="en-US" sz="4000" dirty="0" smtClean="0"/>
              <a:t>Qualitative research involves looking at characteristics, or qualities, that cannot be entirely reduced to numerical values</a:t>
            </a:r>
            <a:endParaRPr lang="en-US" sz="4000" dirty="0"/>
          </a:p>
        </p:txBody>
      </p:sp>
    </p:spTree>
    <p:extLst>
      <p:ext uri="{BB962C8B-B14F-4D97-AF65-F5344CB8AC3E}">
        <p14:creationId xmlns:p14="http://schemas.microsoft.com/office/powerpoint/2010/main" val="1871448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Quantitative research</a:t>
            </a:r>
            <a:endParaRPr lang="en-US" dirty="0"/>
          </a:p>
        </p:txBody>
      </p:sp>
      <p:sp>
        <p:nvSpPr>
          <p:cNvPr id="3" name="Inhaltsplatzhalter 2"/>
          <p:cNvSpPr>
            <a:spLocks noGrp="1"/>
          </p:cNvSpPr>
          <p:nvPr>
            <p:ph idx="1"/>
          </p:nvPr>
        </p:nvSpPr>
        <p:spPr/>
        <p:txBody>
          <a:bodyPr>
            <a:normAutofit/>
          </a:bodyPr>
          <a:lstStyle/>
          <a:p>
            <a:pPr indent="0">
              <a:buNone/>
            </a:pPr>
            <a:r>
              <a:rPr lang="en-US" sz="4000" dirty="0" smtClean="0"/>
              <a:t>Quantitative researchers often start with one or more specific hypotheses to be tested. They isolate the variable they want to study, use a standardized procedure to collect some form of numerical data, and use statistical procedures to analyze and draw conclusions from the data.</a:t>
            </a:r>
            <a:endParaRPr lang="en-US" sz="4000" dirty="0"/>
          </a:p>
        </p:txBody>
      </p:sp>
    </p:spTree>
    <p:extLst>
      <p:ext uri="{BB962C8B-B14F-4D97-AF65-F5344CB8AC3E}">
        <p14:creationId xmlns:p14="http://schemas.microsoft.com/office/powerpoint/2010/main" val="1719286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Example Questionnaire</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Survey research involves acquiring information about one or more groups of people – perhaps about their characteristics, opinions, attitudes, or previous experiences – by asking them questions and tabulating their answers. </a:t>
            </a:r>
          </a:p>
          <a:p>
            <a:r>
              <a:rPr lang="en-US" dirty="0" smtClean="0"/>
              <a:t>The ultimate goal is to learn about a large population by surveying a sample of the population.</a:t>
            </a:r>
          </a:p>
          <a:p>
            <a:r>
              <a:rPr lang="en-US" dirty="0" smtClean="0"/>
              <a:t>Anonymity </a:t>
            </a:r>
          </a:p>
          <a:p>
            <a:r>
              <a:rPr lang="en-US" dirty="0" err="1" smtClean="0"/>
              <a:t>Likert</a:t>
            </a:r>
            <a:r>
              <a:rPr lang="en-US" dirty="0" smtClean="0"/>
              <a:t> scale – rating scale is useful when a behavior, attitude or other phenomena of interest needs to be evaluated</a:t>
            </a:r>
          </a:p>
          <a:p>
            <a:pPr marL="0" indent="0">
              <a:buNone/>
            </a:pPr>
            <a:r>
              <a:rPr lang="en-US" dirty="0" smtClean="0">
                <a:sym typeface="Wingdings" panose="05000000000000000000" pitchFamily="2" charset="2"/>
              </a:rPr>
              <a:t> Loosing valuable information because items are provided – questions are closed</a:t>
            </a:r>
            <a:endParaRPr lang="en-US" dirty="0"/>
          </a:p>
        </p:txBody>
      </p:sp>
    </p:spTree>
    <p:extLst>
      <p:ext uri="{BB962C8B-B14F-4D97-AF65-F5344CB8AC3E}">
        <p14:creationId xmlns:p14="http://schemas.microsoft.com/office/powerpoint/2010/main" val="1003345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Constructing your questionnaire</a:t>
            </a:r>
            <a:endParaRPr lang="en-US" dirty="0"/>
          </a:p>
        </p:txBody>
      </p:sp>
      <p:sp>
        <p:nvSpPr>
          <p:cNvPr id="3" name="Inhaltsplatzhalter 2"/>
          <p:cNvSpPr>
            <a:spLocks noGrp="1"/>
          </p:cNvSpPr>
          <p:nvPr>
            <p:ph idx="1"/>
          </p:nvPr>
        </p:nvSpPr>
        <p:spPr/>
        <p:txBody>
          <a:bodyPr>
            <a:normAutofit fontScale="92500" lnSpcReduction="20000"/>
          </a:bodyPr>
          <a:lstStyle/>
          <a:p>
            <a:r>
              <a:rPr lang="en-US" dirty="0" smtClean="0"/>
              <a:t>Keep it short &amp; simple</a:t>
            </a:r>
          </a:p>
          <a:p>
            <a:r>
              <a:rPr lang="en-US" dirty="0" smtClean="0"/>
              <a:t>Keep the respondents task simple and concrete</a:t>
            </a:r>
          </a:p>
          <a:p>
            <a:r>
              <a:rPr lang="en-US" dirty="0" smtClean="0"/>
              <a:t>Provide straightforward specific instructions</a:t>
            </a:r>
          </a:p>
          <a:p>
            <a:r>
              <a:rPr lang="en-US" dirty="0" smtClean="0"/>
              <a:t>Use simple unambiguous language</a:t>
            </a:r>
          </a:p>
          <a:p>
            <a:r>
              <a:rPr lang="en-US" dirty="0" smtClean="0"/>
              <a:t>Give a rational for any items whose purpose my </a:t>
            </a:r>
            <a:r>
              <a:rPr lang="en-US" dirty="0" err="1" smtClean="0"/>
              <a:t>pe</a:t>
            </a:r>
            <a:r>
              <a:rPr lang="en-US" dirty="0" smtClean="0"/>
              <a:t> unclear – each question should have a purpose</a:t>
            </a:r>
          </a:p>
          <a:p>
            <a:r>
              <a:rPr lang="en-US" dirty="0" smtClean="0"/>
              <a:t>Check for unwarranted assumptions implicit in your question</a:t>
            </a:r>
          </a:p>
          <a:p>
            <a:r>
              <a:rPr lang="en-US" dirty="0" smtClean="0"/>
              <a:t>Determine in advance how you will code the responses</a:t>
            </a:r>
          </a:p>
          <a:p>
            <a:r>
              <a:rPr lang="en-US" dirty="0" smtClean="0"/>
              <a:t>Check your consistency – answers are social acceptable?</a:t>
            </a:r>
          </a:p>
          <a:p>
            <a:r>
              <a:rPr lang="en-US" dirty="0" smtClean="0"/>
              <a:t>Conduct one or more pilot test to determine the validity of your questionnaire</a:t>
            </a:r>
            <a:endParaRPr lang="en-US" dirty="0"/>
          </a:p>
        </p:txBody>
      </p:sp>
    </p:spTree>
    <p:extLst>
      <p:ext uri="{BB962C8B-B14F-4D97-AF65-F5344CB8AC3E}">
        <p14:creationId xmlns:p14="http://schemas.microsoft.com/office/powerpoint/2010/main" val="42043184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Using Technology to facilitate Questionnaire</a:t>
            </a:r>
            <a:endParaRPr lang="en-US" dirty="0"/>
          </a:p>
        </p:txBody>
      </p:sp>
      <p:sp>
        <p:nvSpPr>
          <p:cNvPr id="3" name="Inhaltsplatzhalter 2"/>
          <p:cNvSpPr>
            <a:spLocks noGrp="1"/>
          </p:cNvSpPr>
          <p:nvPr>
            <p:ph idx="1"/>
          </p:nvPr>
        </p:nvSpPr>
        <p:spPr/>
        <p:txBody>
          <a:bodyPr/>
          <a:lstStyle/>
          <a:p>
            <a:r>
              <a:rPr lang="en-US" sz="3200" dirty="0" smtClean="0"/>
              <a:t>Use e-mail to request participation and obtain participants´ responses</a:t>
            </a:r>
          </a:p>
          <a:p>
            <a:r>
              <a:rPr lang="en-US" sz="3200" dirty="0" smtClean="0"/>
              <a:t>Databases</a:t>
            </a:r>
          </a:p>
          <a:p>
            <a:r>
              <a:rPr lang="en-US" sz="3200" dirty="0" smtClean="0"/>
              <a:t>Publications in communities, networks, forums </a:t>
            </a:r>
            <a:r>
              <a:rPr lang="en-US" sz="3200" dirty="0" smtClean="0">
                <a:sym typeface="Wingdings" panose="05000000000000000000" pitchFamily="2" charset="2"/>
              </a:rPr>
              <a:t> convenient sample</a:t>
            </a:r>
          </a:p>
          <a:p>
            <a:endParaRPr lang="de-DE" dirty="0">
              <a:sym typeface="Wingdings" panose="05000000000000000000" pitchFamily="2" charset="2"/>
            </a:endParaRPr>
          </a:p>
          <a:p>
            <a:pPr marL="0" indent="0">
              <a:buNone/>
            </a:pPr>
            <a:endParaRPr lang="de-DE" dirty="0" smtClean="0">
              <a:sym typeface="Wingdings" panose="05000000000000000000" pitchFamily="2" charset="2"/>
            </a:endParaRPr>
          </a:p>
        </p:txBody>
      </p:sp>
    </p:spTree>
    <p:extLst>
      <p:ext uri="{BB962C8B-B14F-4D97-AF65-F5344CB8AC3E}">
        <p14:creationId xmlns:p14="http://schemas.microsoft.com/office/powerpoint/2010/main" val="8038639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Maximize your return</a:t>
            </a:r>
            <a:endParaRPr lang="en-US" dirty="0"/>
          </a:p>
        </p:txBody>
      </p:sp>
      <p:sp>
        <p:nvSpPr>
          <p:cNvPr id="3" name="Inhaltsplatzhalter 2"/>
          <p:cNvSpPr>
            <a:spLocks noGrp="1"/>
          </p:cNvSpPr>
          <p:nvPr>
            <p:ph idx="1"/>
          </p:nvPr>
        </p:nvSpPr>
        <p:spPr/>
        <p:txBody>
          <a:bodyPr/>
          <a:lstStyle/>
          <a:p>
            <a:r>
              <a:rPr lang="en-US" sz="3600" dirty="0" smtClean="0"/>
              <a:t>Consider the timing</a:t>
            </a:r>
          </a:p>
          <a:p>
            <a:r>
              <a:rPr lang="en-US" sz="3600" dirty="0" smtClean="0"/>
              <a:t>Make a good first impression</a:t>
            </a:r>
          </a:p>
          <a:p>
            <a:r>
              <a:rPr lang="en-US" sz="3600" dirty="0" smtClean="0"/>
              <a:t>Motivate potential respondents</a:t>
            </a:r>
          </a:p>
          <a:p>
            <a:r>
              <a:rPr lang="en-US" sz="3600" dirty="0" smtClean="0"/>
              <a:t>Offer the results of your study</a:t>
            </a:r>
          </a:p>
          <a:p>
            <a:r>
              <a:rPr lang="en-US" sz="3600" dirty="0" smtClean="0"/>
              <a:t>Be gently persistent</a:t>
            </a:r>
          </a:p>
          <a:p>
            <a:endParaRPr lang="de-DE" dirty="0"/>
          </a:p>
        </p:txBody>
      </p:sp>
    </p:spTree>
    <p:extLst>
      <p:ext uri="{BB962C8B-B14F-4D97-AF65-F5344CB8AC3E}">
        <p14:creationId xmlns:p14="http://schemas.microsoft.com/office/powerpoint/2010/main" val="47689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Qualitative research</a:t>
            </a:r>
            <a:endParaRPr lang="en-US" dirty="0"/>
          </a:p>
        </p:txBody>
      </p:sp>
      <p:sp>
        <p:nvSpPr>
          <p:cNvPr id="3" name="Inhaltsplatzhalter 2"/>
          <p:cNvSpPr>
            <a:spLocks noGrp="1"/>
          </p:cNvSpPr>
          <p:nvPr>
            <p:ph idx="1"/>
          </p:nvPr>
        </p:nvSpPr>
        <p:spPr/>
        <p:txBody>
          <a:bodyPr>
            <a:normAutofit/>
          </a:bodyPr>
          <a:lstStyle/>
          <a:p>
            <a:pPr indent="0">
              <a:buNone/>
            </a:pPr>
            <a:r>
              <a:rPr lang="en-US" sz="3600" dirty="0" smtClean="0"/>
              <a:t>Qualitative researchers often start with general research questions rather than specific hypotheses, collect an extensive amount of verbal data and ( or nonverbal artifacts, organize those data and artifacts intro some form that gives them coherence, and use verbal descriptions to portray the situation they have studied.</a:t>
            </a:r>
            <a:endParaRPr lang="en-US" sz="3600" dirty="0"/>
          </a:p>
        </p:txBody>
      </p:sp>
    </p:spTree>
    <p:extLst>
      <p:ext uri="{BB962C8B-B14F-4D97-AF65-F5344CB8AC3E}">
        <p14:creationId xmlns:p14="http://schemas.microsoft.com/office/powerpoint/2010/main" val="39738461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Qualitative research</a:t>
            </a:r>
            <a:endParaRPr lang="en-US" dirty="0"/>
          </a:p>
        </p:txBody>
      </p:sp>
      <p:sp>
        <p:nvSpPr>
          <p:cNvPr id="3" name="Inhaltsplatzhalter 2"/>
          <p:cNvSpPr>
            <a:spLocks noGrp="1"/>
          </p:cNvSpPr>
          <p:nvPr>
            <p:ph idx="1"/>
          </p:nvPr>
        </p:nvSpPr>
        <p:spPr>
          <a:xfrm>
            <a:off x="853190" y="1405900"/>
            <a:ext cx="10515600" cy="4351338"/>
          </a:xfrm>
        </p:spPr>
        <p:txBody>
          <a:bodyPr>
            <a:noAutofit/>
          </a:bodyPr>
          <a:lstStyle/>
          <a:p>
            <a:pPr marL="0" indent="0">
              <a:buNone/>
            </a:pPr>
            <a:r>
              <a:rPr lang="en-US" sz="3200" dirty="0" smtClean="0"/>
              <a:t>The term qualitative research encompasses several approaches to research that are in some respects quite different from one another.</a:t>
            </a:r>
          </a:p>
          <a:p>
            <a:endParaRPr lang="en-US" sz="3200" dirty="0" smtClean="0"/>
          </a:p>
          <a:p>
            <a:pPr>
              <a:buFontTx/>
              <a:buChar char="-"/>
            </a:pPr>
            <a:r>
              <a:rPr lang="en-US" sz="3200" dirty="0" smtClean="0"/>
              <a:t>little information exists on a topic</a:t>
            </a:r>
          </a:p>
          <a:p>
            <a:pPr>
              <a:buFontTx/>
              <a:buChar char="-"/>
            </a:pPr>
            <a:r>
              <a:rPr lang="en-US" sz="3200" dirty="0" smtClean="0"/>
              <a:t>variables are unknown</a:t>
            </a:r>
          </a:p>
          <a:p>
            <a:pPr>
              <a:buFontTx/>
              <a:buChar char="-"/>
            </a:pPr>
            <a:r>
              <a:rPr lang="en-US" sz="3200" dirty="0" smtClean="0"/>
              <a:t>relevant theory base is inadequate or missing</a:t>
            </a:r>
          </a:p>
          <a:p>
            <a:pPr marL="0" indent="0">
              <a:buNone/>
            </a:pPr>
            <a:r>
              <a:rPr lang="en-US" sz="3200" dirty="0" smtClean="0">
                <a:sym typeface="Wingdings" panose="05000000000000000000" pitchFamily="2" charset="2"/>
              </a:rPr>
              <a:t> A qualitative study can help define what is important – what needs to be studied</a:t>
            </a:r>
            <a:r>
              <a:rPr lang="en-US" sz="3200" dirty="0" smtClean="0"/>
              <a:t> </a:t>
            </a:r>
            <a:endParaRPr lang="en-US" sz="3200" dirty="0"/>
          </a:p>
        </p:txBody>
      </p:sp>
    </p:spTree>
    <p:extLst>
      <p:ext uri="{BB962C8B-B14F-4D97-AF65-F5344CB8AC3E}">
        <p14:creationId xmlns:p14="http://schemas.microsoft.com/office/powerpoint/2010/main" val="3100167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Research</a:t>
            </a:r>
            <a:endParaRPr lang="de-DE" dirty="0"/>
          </a:p>
        </p:txBody>
      </p:sp>
      <p:sp>
        <p:nvSpPr>
          <p:cNvPr id="3" name="Inhaltsplatzhalter 2"/>
          <p:cNvSpPr>
            <a:spLocks noGrp="1"/>
          </p:cNvSpPr>
          <p:nvPr>
            <p:ph idx="1"/>
          </p:nvPr>
        </p:nvSpPr>
        <p:spPr>
          <a:xfrm>
            <a:off x="823210" y="1480851"/>
            <a:ext cx="10515600" cy="4351338"/>
          </a:xfrm>
        </p:spPr>
        <p:txBody>
          <a:bodyPr>
            <a:noAutofit/>
          </a:bodyPr>
          <a:lstStyle/>
          <a:p>
            <a:pPr marL="0" indent="0">
              <a:buNone/>
            </a:pPr>
            <a:r>
              <a:rPr lang="en-US" dirty="0" smtClean="0"/>
              <a:t>Research is a systematic process of collecting, analyzing, and interpreting information – data – in order to increase our understanding of a phenomenon about which we are interested or concerned.</a:t>
            </a:r>
          </a:p>
          <a:p>
            <a:pPr marL="0" indent="0">
              <a:buNone/>
            </a:pPr>
            <a:endParaRPr lang="en-US" dirty="0" smtClean="0"/>
          </a:p>
          <a:p>
            <a:pPr marL="0" indent="0">
              <a:buNone/>
            </a:pPr>
            <a:r>
              <a:rPr lang="en-US" dirty="0" smtClean="0"/>
              <a:t>Good researches always begin a project with open minds about what they may – or may not – discover in their data.</a:t>
            </a:r>
          </a:p>
          <a:p>
            <a:pPr marL="0" indent="0">
              <a:buNone/>
            </a:pPr>
            <a:endParaRPr lang="en-US" dirty="0" smtClean="0"/>
          </a:p>
          <a:p>
            <a:pPr marL="0" indent="0">
              <a:buNone/>
            </a:pPr>
            <a:r>
              <a:rPr lang="en-US" dirty="0" smtClean="0"/>
              <a:t>There is no obvious end point – no point at which a researcher can say „Voila I´ve completely answered the question about which I´m concerned.“ </a:t>
            </a:r>
            <a:endParaRPr lang="en-US" dirty="0"/>
          </a:p>
        </p:txBody>
      </p:sp>
    </p:spTree>
    <p:extLst>
      <p:ext uri="{BB962C8B-B14F-4D97-AF65-F5344CB8AC3E}">
        <p14:creationId xmlns:p14="http://schemas.microsoft.com/office/powerpoint/2010/main" val="9286627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Qualitative research</a:t>
            </a:r>
            <a:endParaRPr lang="en-US" dirty="0"/>
          </a:p>
        </p:txBody>
      </p:sp>
      <p:sp>
        <p:nvSpPr>
          <p:cNvPr id="3" name="Inhaltsplatzhalter 2"/>
          <p:cNvSpPr>
            <a:spLocks noGrp="1"/>
          </p:cNvSpPr>
          <p:nvPr>
            <p:ph idx="1"/>
          </p:nvPr>
        </p:nvSpPr>
        <p:spPr/>
        <p:txBody>
          <a:bodyPr>
            <a:noAutofit/>
          </a:bodyPr>
          <a:lstStyle/>
          <a:p>
            <a:pPr indent="0" algn="just">
              <a:buNone/>
            </a:pPr>
            <a:r>
              <a:rPr lang="en-US" sz="3000" dirty="0" smtClean="0"/>
              <a:t>Qualitative research gains increasing understanding of the phenomenon under investigation and so becomes increasingly able to ask more specific questions – an occasionally can formulate and test specific hypotheses as well</a:t>
            </a:r>
          </a:p>
          <a:p>
            <a:endParaRPr lang="en-US" sz="3000" dirty="0" smtClean="0"/>
          </a:p>
          <a:p>
            <a:pPr>
              <a:buFontTx/>
              <a:buChar char="-"/>
            </a:pPr>
            <a:r>
              <a:rPr lang="en-US" sz="3000" dirty="0" smtClean="0"/>
              <a:t>Separate important information – identify the needed information</a:t>
            </a:r>
          </a:p>
          <a:p>
            <a:pPr>
              <a:buFontTx/>
              <a:buChar char="-"/>
            </a:pPr>
            <a:r>
              <a:rPr lang="en-US" sz="3000" dirty="0" smtClean="0"/>
              <a:t>Many unimportant details</a:t>
            </a:r>
          </a:p>
          <a:p>
            <a:pPr>
              <a:buFontTx/>
              <a:buChar char="-"/>
            </a:pPr>
            <a:r>
              <a:rPr lang="en-US" sz="3000" dirty="0" smtClean="0"/>
              <a:t>Subjective analysis / interpretation</a:t>
            </a:r>
            <a:endParaRPr lang="en-US" sz="3000" dirty="0"/>
          </a:p>
        </p:txBody>
      </p:sp>
    </p:spTree>
    <p:extLst>
      <p:ext uri="{BB962C8B-B14F-4D97-AF65-F5344CB8AC3E}">
        <p14:creationId xmlns:p14="http://schemas.microsoft.com/office/powerpoint/2010/main" val="813252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Qualitative research for Social network sites</a:t>
            </a:r>
            <a:endParaRPr lang="en-US" dirty="0"/>
          </a:p>
        </p:txBody>
      </p:sp>
      <p:sp>
        <p:nvSpPr>
          <p:cNvPr id="3" name="Inhaltsplatzhalter 2"/>
          <p:cNvSpPr>
            <a:spLocks noGrp="1"/>
          </p:cNvSpPr>
          <p:nvPr>
            <p:ph idx="1"/>
          </p:nvPr>
        </p:nvSpPr>
        <p:spPr/>
        <p:txBody>
          <a:bodyPr>
            <a:normAutofit/>
          </a:bodyPr>
          <a:lstStyle/>
          <a:p>
            <a:r>
              <a:rPr lang="en-US" sz="3200" dirty="0" smtClean="0"/>
              <a:t>Interviews</a:t>
            </a:r>
          </a:p>
          <a:p>
            <a:r>
              <a:rPr lang="en-US" sz="3200" dirty="0" smtClean="0"/>
              <a:t>Semantic analysis</a:t>
            </a:r>
          </a:p>
          <a:p>
            <a:r>
              <a:rPr lang="en-US" sz="3200" dirty="0" smtClean="0"/>
              <a:t>Observations</a:t>
            </a:r>
          </a:p>
          <a:p>
            <a:r>
              <a:rPr lang="en-US" sz="3200" dirty="0" smtClean="0"/>
              <a:t>Case studies – comparing different situations</a:t>
            </a:r>
            <a:endParaRPr lang="en-US" sz="3200" dirty="0"/>
          </a:p>
        </p:txBody>
      </p:sp>
    </p:spTree>
    <p:extLst>
      <p:ext uri="{BB962C8B-B14F-4D97-AF65-F5344CB8AC3E}">
        <p14:creationId xmlns:p14="http://schemas.microsoft.com/office/powerpoint/2010/main" val="2890016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Example quantitative </a:t>
            </a:r>
            <a:r>
              <a:rPr lang="en-US" smtClean="0"/>
              <a:t>/ qualitative </a:t>
            </a:r>
            <a:r>
              <a:rPr lang="en-US" dirty="0" smtClean="0"/>
              <a:t>research - interviews</a:t>
            </a:r>
            <a:endParaRPr lang="en-US" dirty="0"/>
          </a:p>
        </p:txBody>
      </p:sp>
      <p:sp>
        <p:nvSpPr>
          <p:cNvPr id="3" name="Inhaltsplatzhalter 2"/>
          <p:cNvSpPr>
            <a:spLocks noGrp="1"/>
          </p:cNvSpPr>
          <p:nvPr>
            <p:ph idx="1"/>
          </p:nvPr>
        </p:nvSpPr>
        <p:spPr/>
        <p:txBody>
          <a:bodyPr>
            <a:normAutofit fontScale="92500" lnSpcReduction="10000"/>
          </a:bodyPr>
          <a:lstStyle/>
          <a:p>
            <a:pPr>
              <a:buFontTx/>
              <a:buChar char="-"/>
            </a:pPr>
            <a:r>
              <a:rPr lang="en-US" sz="3200" dirty="0" smtClean="0"/>
              <a:t>Facts</a:t>
            </a:r>
          </a:p>
          <a:p>
            <a:pPr>
              <a:buFontTx/>
              <a:buChar char="-"/>
            </a:pPr>
            <a:r>
              <a:rPr lang="en-US" sz="3200" dirty="0" smtClean="0"/>
              <a:t>People´s beliefs and perspectives about the facts</a:t>
            </a:r>
          </a:p>
          <a:p>
            <a:pPr>
              <a:buFontTx/>
              <a:buChar char="-"/>
            </a:pPr>
            <a:r>
              <a:rPr lang="en-US" sz="3200" dirty="0" smtClean="0"/>
              <a:t>Feelings</a:t>
            </a:r>
          </a:p>
          <a:p>
            <a:pPr>
              <a:buFontTx/>
              <a:buChar char="-"/>
            </a:pPr>
            <a:r>
              <a:rPr lang="en-US" sz="3200" dirty="0" smtClean="0"/>
              <a:t>Motives</a:t>
            </a:r>
          </a:p>
          <a:p>
            <a:pPr>
              <a:buFontTx/>
              <a:buChar char="-"/>
            </a:pPr>
            <a:r>
              <a:rPr lang="en-US" sz="3200" dirty="0" smtClean="0"/>
              <a:t>Present and past behaviors</a:t>
            </a:r>
          </a:p>
          <a:p>
            <a:pPr>
              <a:buFontTx/>
              <a:buChar char="-"/>
            </a:pPr>
            <a:r>
              <a:rPr lang="en-US" sz="3200" dirty="0" smtClean="0"/>
              <a:t>Reasons / explanations</a:t>
            </a:r>
          </a:p>
          <a:p>
            <a:pPr marL="0" indent="0">
              <a:buNone/>
            </a:pPr>
            <a:r>
              <a:rPr lang="en-US" sz="3200" dirty="0" smtClean="0"/>
              <a:t>People are apt to recall what might or should have happened (based on their attitudes, thoughts or beliefs) rather than what actually did happen.</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24395137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t>
            </a:r>
            <a:endParaRPr lang="de-DE" dirty="0"/>
          </a:p>
        </p:txBody>
      </p:sp>
      <p:pic>
        <p:nvPicPr>
          <p:cNvPr id="3074" name="Picture 2"/>
          <p:cNvPicPr>
            <a:picLocks noChangeAspect="1" noChangeArrowheads="1"/>
          </p:cNvPicPr>
          <p:nvPr/>
        </p:nvPicPr>
        <p:blipFill>
          <a:blip r:embed="rId2" cstate="print"/>
          <a:srcRect/>
          <a:stretch>
            <a:fillRect/>
          </a:stretch>
        </p:blipFill>
        <p:spPr bwMode="auto">
          <a:xfrm>
            <a:off x="2717673" y="0"/>
            <a:ext cx="8945218" cy="6858000"/>
          </a:xfrm>
          <a:prstGeom prst="rect">
            <a:avLst/>
          </a:prstGeom>
          <a:noFill/>
          <a:ln w="9525">
            <a:noFill/>
            <a:miter lim="800000"/>
            <a:headEnd/>
            <a:tailEnd/>
          </a:ln>
        </p:spPr>
      </p:pic>
      <p:sp>
        <p:nvSpPr>
          <p:cNvPr id="5" name="Textfeld 4"/>
          <p:cNvSpPr txBox="1"/>
          <p:nvPr/>
        </p:nvSpPr>
        <p:spPr>
          <a:xfrm>
            <a:off x="389744" y="4452079"/>
            <a:ext cx="2488367" cy="369332"/>
          </a:xfrm>
          <a:prstGeom prst="rect">
            <a:avLst/>
          </a:prstGeom>
          <a:noFill/>
        </p:spPr>
        <p:txBody>
          <a:bodyPr wrap="square" rtlCol="0">
            <a:spAutoFit/>
          </a:bodyPr>
          <a:lstStyle/>
          <a:p>
            <a:r>
              <a:rPr lang="de-DE" dirty="0" err="1" smtClean="0"/>
              <a:t>Leedy</a:t>
            </a:r>
            <a:r>
              <a:rPr lang="de-DE" dirty="0" smtClean="0"/>
              <a:t> / </a:t>
            </a:r>
            <a:r>
              <a:rPr lang="de-DE" dirty="0" err="1" smtClean="0"/>
              <a:t>Ormrod</a:t>
            </a:r>
            <a:r>
              <a:rPr lang="de-DE" dirty="0" smtClean="0"/>
              <a:t> 2013</a:t>
            </a:r>
            <a:endParaRPr lang="de-DE" dirty="0"/>
          </a:p>
        </p:txBody>
      </p:sp>
    </p:spTree>
    <p:extLst>
      <p:ext uri="{BB962C8B-B14F-4D97-AF65-F5344CB8AC3E}">
        <p14:creationId xmlns:p14="http://schemas.microsoft.com/office/powerpoint/2010/main" val="2132867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4098" name="Picture 2"/>
          <p:cNvPicPr>
            <a:picLocks noChangeAspect="1" noChangeArrowheads="1"/>
          </p:cNvPicPr>
          <p:nvPr/>
        </p:nvPicPr>
        <p:blipFill>
          <a:blip r:embed="rId2" cstate="print"/>
          <a:srcRect/>
          <a:stretch>
            <a:fillRect/>
          </a:stretch>
        </p:blipFill>
        <p:spPr bwMode="auto">
          <a:xfrm rot="10800000">
            <a:off x="972271" y="0"/>
            <a:ext cx="10775222" cy="6625652"/>
          </a:xfrm>
          <a:prstGeom prst="rect">
            <a:avLst/>
          </a:prstGeom>
          <a:noFill/>
          <a:ln w="9525">
            <a:noFill/>
            <a:miter lim="800000"/>
            <a:headEnd/>
            <a:tailEnd/>
          </a:ln>
        </p:spPr>
      </p:pic>
      <p:sp>
        <p:nvSpPr>
          <p:cNvPr id="6" name="Textfeld 5"/>
          <p:cNvSpPr txBox="1"/>
          <p:nvPr/>
        </p:nvSpPr>
        <p:spPr>
          <a:xfrm>
            <a:off x="494676" y="6295870"/>
            <a:ext cx="2488367" cy="369332"/>
          </a:xfrm>
          <a:prstGeom prst="rect">
            <a:avLst/>
          </a:prstGeom>
          <a:noFill/>
        </p:spPr>
        <p:txBody>
          <a:bodyPr wrap="square" rtlCol="0">
            <a:spAutoFit/>
          </a:bodyPr>
          <a:lstStyle/>
          <a:p>
            <a:r>
              <a:rPr lang="de-DE" dirty="0" err="1" smtClean="0"/>
              <a:t>Leedy</a:t>
            </a:r>
            <a:r>
              <a:rPr lang="de-DE" dirty="0" smtClean="0"/>
              <a:t> / </a:t>
            </a:r>
            <a:r>
              <a:rPr lang="de-DE" dirty="0" err="1" smtClean="0"/>
              <a:t>Ormrod</a:t>
            </a:r>
            <a:r>
              <a:rPr lang="de-DE" dirty="0" smtClean="0"/>
              <a:t> 2013</a:t>
            </a:r>
            <a:endParaRPr lang="de-DE" dirty="0"/>
          </a:p>
        </p:txBody>
      </p:sp>
    </p:spTree>
    <p:extLst>
      <p:ext uri="{BB962C8B-B14F-4D97-AF65-F5344CB8AC3E}">
        <p14:creationId xmlns:p14="http://schemas.microsoft.com/office/powerpoint/2010/main" val="30772639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kind of research …</a:t>
            </a:r>
            <a:endParaRPr lang="en-US" dirty="0"/>
          </a:p>
        </p:txBody>
      </p:sp>
      <p:sp>
        <p:nvSpPr>
          <p:cNvPr id="3" name="Inhaltsplatzhalter 2"/>
          <p:cNvSpPr>
            <a:spLocks noGrp="1"/>
          </p:cNvSpPr>
          <p:nvPr>
            <p:ph idx="1"/>
          </p:nvPr>
        </p:nvSpPr>
        <p:spPr/>
        <p:txBody>
          <a:bodyPr>
            <a:normAutofit/>
          </a:bodyPr>
          <a:lstStyle/>
          <a:p>
            <a:r>
              <a:rPr lang="en-US" sz="4000" dirty="0" smtClean="0"/>
              <a:t>Would you use quantitative or qualitative research for your scientific problem?</a:t>
            </a:r>
          </a:p>
          <a:p>
            <a:r>
              <a:rPr lang="en-US" sz="4000" dirty="0" smtClean="0"/>
              <a:t>Why would you use this kind of research?</a:t>
            </a:r>
            <a:endParaRPr lang="en-US" sz="4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Triangulation of research</a:t>
            </a:r>
            <a:endParaRPr lang="en-US" dirty="0"/>
          </a:p>
        </p:txBody>
      </p:sp>
      <p:sp>
        <p:nvSpPr>
          <p:cNvPr id="3" name="Inhaltsplatzhalter 2"/>
          <p:cNvSpPr>
            <a:spLocks noGrp="1"/>
          </p:cNvSpPr>
          <p:nvPr>
            <p:ph idx="1"/>
          </p:nvPr>
        </p:nvSpPr>
        <p:spPr/>
        <p:txBody>
          <a:bodyPr/>
          <a:lstStyle/>
          <a:p>
            <a:r>
              <a:rPr lang="en-US" sz="4000" dirty="0" smtClean="0"/>
              <a:t>Multiple sources of data collected</a:t>
            </a:r>
          </a:p>
          <a:p>
            <a:r>
              <a:rPr lang="en-US" sz="4000" dirty="0" smtClean="0"/>
              <a:t>Mix of methods</a:t>
            </a:r>
          </a:p>
          <a:p>
            <a:r>
              <a:rPr lang="en-US" sz="4000" dirty="0" smtClean="0"/>
              <a:t>Deeper insight</a:t>
            </a:r>
          </a:p>
          <a:p>
            <a:r>
              <a:rPr lang="en-US" sz="4000" dirty="0" smtClean="0"/>
              <a:t>Support of the results</a:t>
            </a:r>
          </a:p>
          <a:p>
            <a:r>
              <a:rPr lang="en-US" sz="4000" dirty="0" smtClean="0"/>
              <a:t>More explanations</a:t>
            </a:r>
          </a:p>
          <a:p>
            <a:endParaRPr lang="de-DE" dirty="0"/>
          </a:p>
        </p:txBody>
      </p:sp>
    </p:spTree>
    <p:extLst>
      <p:ext uri="{BB962C8B-B14F-4D97-AF65-F5344CB8AC3E}">
        <p14:creationId xmlns:p14="http://schemas.microsoft.com/office/powerpoint/2010/main" val="34465055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Validity &amp; Reliability</a:t>
            </a:r>
            <a:endParaRPr lang="en-US" dirty="0"/>
          </a:p>
        </p:txBody>
      </p:sp>
      <p:sp>
        <p:nvSpPr>
          <p:cNvPr id="3" name="Inhaltsplatzhalter 2"/>
          <p:cNvSpPr>
            <a:spLocks noGrp="1"/>
          </p:cNvSpPr>
          <p:nvPr>
            <p:ph idx="1"/>
          </p:nvPr>
        </p:nvSpPr>
        <p:spPr>
          <a:xfrm>
            <a:off x="838200" y="1470025"/>
            <a:ext cx="10515600" cy="4351338"/>
          </a:xfrm>
        </p:spPr>
        <p:txBody>
          <a:bodyPr/>
          <a:lstStyle/>
          <a:p>
            <a:r>
              <a:rPr lang="en-US" dirty="0" smtClean="0"/>
              <a:t>Validity of a measurement instrument is the extent to which the instrument measure what it is intended to measure.</a:t>
            </a:r>
          </a:p>
          <a:p>
            <a:r>
              <a:rPr lang="en-US" dirty="0" smtClean="0"/>
              <a:t>Reliability is the constancy with which a measuring instruments yields a certain, consistent result when the entity being measured hasn´t changed.</a:t>
            </a:r>
          </a:p>
          <a:p>
            <a:endParaRPr lang="de-DE"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50632" y="3212829"/>
            <a:ext cx="7068536" cy="3886742"/>
          </a:xfrm>
          <a:prstGeom prst="rect">
            <a:avLst/>
          </a:prstGeom>
        </p:spPr>
      </p:pic>
    </p:spTree>
    <p:extLst>
      <p:ext uri="{BB962C8B-B14F-4D97-AF65-F5344CB8AC3E}">
        <p14:creationId xmlns:p14="http://schemas.microsoft.com/office/powerpoint/2010/main" val="8154003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Possible biases</a:t>
            </a:r>
            <a:endParaRPr lang="en-US" dirty="0"/>
          </a:p>
        </p:txBody>
      </p:sp>
      <p:sp>
        <p:nvSpPr>
          <p:cNvPr id="3" name="Inhaltsplatzhalter 2"/>
          <p:cNvSpPr>
            <a:spLocks noGrp="1"/>
          </p:cNvSpPr>
          <p:nvPr>
            <p:ph idx="1"/>
          </p:nvPr>
        </p:nvSpPr>
        <p:spPr/>
        <p:txBody>
          <a:bodyPr>
            <a:normAutofit/>
          </a:bodyPr>
          <a:lstStyle/>
          <a:p>
            <a:r>
              <a:rPr lang="en-US" sz="3600" dirty="0" smtClean="0"/>
              <a:t>Validity errors reflect biases in the instruments itself</a:t>
            </a:r>
          </a:p>
          <a:p>
            <a:r>
              <a:rPr lang="en-US" sz="3600" dirty="0" smtClean="0"/>
              <a:t>Ratability errors reflect use of the instrument and are apt to vary unpredictably from one accession to the next</a:t>
            </a:r>
            <a:endParaRPr lang="en-US" sz="3600" dirty="0"/>
          </a:p>
        </p:txBody>
      </p:sp>
    </p:spTree>
    <p:extLst>
      <p:ext uri="{BB962C8B-B14F-4D97-AF65-F5344CB8AC3E}">
        <p14:creationId xmlns:p14="http://schemas.microsoft.com/office/powerpoint/2010/main" val="35913753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Sample</a:t>
            </a:r>
            <a:endParaRPr lang="de-DE" dirty="0"/>
          </a:p>
        </p:txBody>
      </p:sp>
      <p:sp>
        <p:nvSpPr>
          <p:cNvPr id="3" name="Inhaltsplatzhalter 2"/>
          <p:cNvSpPr>
            <a:spLocks noGrp="1"/>
          </p:cNvSpPr>
          <p:nvPr>
            <p:ph idx="1"/>
          </p:nvPr>
        </p:nvSpPr>
        <p:spPr/>
        <p:txBody>
          <a:bodyPr>
            <a:normAutofit fontScale="92500"/>
          </a:bodyPr>
          <a:lstStyle/>
          <a:p>
            <a:pPr>
              <a:buFont typeface="Wingdings" panose="05000000000000000000" pitchFamily="2" charset="2"/>
              <a:buChar char="à"/>
            </a:pPr>
            <a:r>
              <a:rPr lang="en-US" sz="3200" dirty="0" smtClean="0">
                <a:sym typeface="Wingdings" panose="05000000000000000000" pitchFamily="2" charset="2"/>
              </a:rPr>
              <a:t>Results obtained from the sample to make generalization about the entire population only if the sample is truly representative of the population – nearly impossible for student work</a:t>
            </a:r>
          </a:p>
          <a:p>
            <a:pPr>
              <a:buFont typeface="Wingdings" panose="05000000000000000000" pitchFamily="2" charset="2"/>
              <a:buChar char="à"/>
            </a:pPr>
            <a:endParaRPr lang="en-US" sz="3200" dirty="0" smtClean="0">
              <a:sym typeface="Wingdings" panose="05000000000000000000" pitchFamily="2" charset="2"/>
            </a:endParaRPr>
          </a:p>
          <a:p>
            <a:pPr>
              <a:buFont typeface="Wingdings" panose="05000000000000000000" pitchFamily="2" charset="2"/>
              <a:buChar char="à"/>
            </a:pPr>
            <a:endParaRPr lang="en-US" sz="3200" dirty="0" smtClean="0">
              <a:sym typeface="Wingdings" panose="05000000000000000000" pitchFamily="2" charset="2"/>
            </a:endParaRPr>
          </a:p>
          <a:p>
            <a:pPr marL="0" indent="0">
              <a:buNone/>
            </a:pPr>
            <a:r>
              <a:rPr lang="en-US" sz="3200" dirty="0" smtClean="0">
                <a:sym typeface="Wingdings" panose="05000000000000000000" pitchFamily="2" charset="2"/>
              </a:rPr>
              <a:t>In general the sample should be so carefully chosen that through it, the research is able to see characteristics of the total population in the sample proportion and relationship that they would be seen if the researcher were, in fact to examine the total population.</a:t>
            </a:r>
          </a:p>
          <a:p>
            <a:pPr>
              <a:buFont typeface="Wingdings" panose="05000000000000000000" pitchFamily="2" charset="2"/>
              <a:buChar char="à"/>
            </a:pPr>
            <a:endParaRPr lang="de-DE" dirty="0" smtClean="0">
              <a:sym typeface="Wingdings" panose="05000000000000000000" pitchFamily="2" charset="2"/>
            </a:endParaRPr>
          </a:p>
        </p:txBody>
      </p:sp>
    </p:spTree>
    <p:extLst>
      <p:ext uri="{BB962C8B-B14F-4D97-AF65-F5344CB8AC3E}">
        <p14:creationId xmlns:p14="http://schemas.microsoft.com/office/powerpoint/2010/main" val="4091074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Research</a:t>
            </a:r>
            <a:endParaRPr lang="de-DE" dirty="0"/>
          </a:p>
        </p:txBody>
      </p:sp>
      <p:sp>
        <p:nvSpPr>
          <p:cNvPr id="3" name="Inhaltsplatzhalter 2"/>
          <p:cNvSpPr>
            <a:spLocks noGrp="1"/>
          </p:cNvSpPr>
          <p:nvPr>
            <p:ph idx="1"/>
          </p:nvPr>
        </p:nvSpPr>
        <p:spPr/>
        <p:txBody>
          <a:bodyPr>
            <a:noAutofit/>
          </a:bodyPr>
          <a:lstStyle/>
          <a:p>
            <a:r>
              <a:rPr lang="de-DE" sz="3200" dirty="0" smtClean="0"/>
              <a:t>… </a:t>
            </a:r>
            <a:r>
              <a:rPr lang="en-US" sz="3200" dirty="0" smtClean="0"/>
              <a:t>originates with a question or problem.</a:t>
            </a:r>
          </a:p>
          <a:p>
            <a:r>
              <a:rPr lang="en-US" sz="3200" dirty="0" smtClean="0"/>
              <a:t>… requires clear articulation of a goal</a:t>
            </a:r>
          </a:p>
          <a:p>
            <a:r>
              <a:rPr lang="en-US" sz="3200" dirty="0" smtClean="0"/>
              <a:t>… usually divides the principal problem into more manageable sub problems</a:t>
            </a:r>
          </a:p>
          <a:p>
            <a:r>
              <a:rPr lang="en-US" sz="3200" dirty="0" smtClean="0"/>
              <a:t>…. Is guided by the specific plan for proceeding.</a:t>
            </a:r>
          </a:p>
          <a:p>
            <a:r>
              <a:rPr lang="en-US" sz="3200" dirty="0" smtClean="0"/>
              <a:t>Rests on certain critical assumptions.</a:t>
            </a:r>
          </a:p>
          <a:p>
            <a:r>
              <a:rPr lang="en-US" sz="3200" dirty="0" smtClean="0"/>
              <a:t>Requires the collection and interpretation of data in an attempt to resolve the problem that initiated the research.</a:t>
            </a:r>
          </a:p>
          <a:p>
            <a:r>
              <a:rPr lang="en-US" sz="3200" dirty="0" smtClean="0"/>
              <a:t>… is, by its nature, cyclical or, more exactly, helical.</a:t>
            </a:r>
            <a:endParaRPr lang="en-US" sz="3200" dirty="0"/>
          </a:p>
        </p:txBody>
      </p:sp>
    </p:spTree>
    <p:extLst>
      <p:ext uri="{BB962C8B-B14F-4D97-AF65-F5344CB8AC3E}">
        <p14:creationId xmlns:p14="http://schemas.microsoft.com/office/powerpoint/2010/main" val="1616974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Probability Sampling</a:t>
            </a:r>
            <a:endParaRPr lang="en-US" dirty="0"/>
          </a:p>
        </p:txBody>
      </p:sp>
      <p:sp>
        <p:nvSpPr>
          <p:cNvPr id="3" name="Inhaltsplatzhalter 2"/>
          <p:cNvSpPr>
            <a:spLocks noGrp="1"/>
          </p:cNvSpPr>
          <p:nvPr>
            <p:ph idx="1"/>
          </p:nvPr>
        </p:nvSpPr>
        <p:spPr>
          <a:xfrm>
            <a:off x="838200" y="1618938"/>
            <a:ext cx="10515600" cy="4558025"/>
          </a:xfrm>
        </p:spPr>
        <p:txBody>
          <a:bodyPr>
            <a:noAutofit/>
          </a:bodyPr>
          <a:lstStyle/>
          <a:p>
            <a:r>
              <a:rPr lang="en-US" sz="3200" dirty="0" smtClean="0"/>
              <a:t>In Probability sampling, every part of the population has the potential to be represented in the sample. The sample is chosen from the overall population by random selection.</a:t>
            </a:r>
          </a:p>
          <a:p>
            <a:endParaRPr lang="en-US" sz="3200" dirty="0" smtClean="0"/>
          </a:p>
          <a:p>
            <a:pPr>
              <a:buFont typeface="Wingdings" panose="05000000000000000000" pitchFamily="2" charset="2"/>
              <a:buChar char="à"/>
            </a:pPr>
            <a:r>
              <a:rPr lang="en-US" sz="3200" dirty="0" smtClean="0">
                <a:sym typeface="Wingdings" panose="05000000000000000000" pitchFamily="2" charset="2"/>
              </a:rPr>
              <a:t>But nobody explains what means random selection? What means random.</a:t>
            </a:r>
          </a:p>
          <a:p>
            <a:pPr marL="0" indent="0">
              <a:buNone/>
            </a:pPr>
            <a:endParaRPr lang="en-US" sz="3200" dirty="0" smtClean="0">
              <a:sym typeface="Wingdings" panose="05000000000000000000" pitchFamily="2" charset="2"/>
            </a:endParaRPr>
          </a:p>
          <a:p>
            <a:pPr marL="0" indent="0">
              <a:buNone/>
            </a:pPr>
            <a:r>
              <a:rPr lang="en-US" sz="3200" dirty="0" smtClean="0">
                <a:sym typeface="Wingdings" panose="05000000000000000000" pitchFamily="2" charset="2"/>
              </a:rPr>
              <a:t>? The purpose of randomness is to let blind chance determine the outcome of the selection process to as great as possible?</a:t>
            </a:r>
            <a:endParaRPr lang="en-US" sz="3200" dirty="0"/>
          </a:p>
        </p:txBody>
      </p:sp>
    </p:spTree>
    <p:extLst>
      <p:ext uri="{BB962C8B-B14F-4D97-AF65-F5344CB8AC3E}">
        <p14:creationId xmlns:p14="http://schemas.microsoft.com/office/powerpoint/2010/main" val="3394254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Sample random sampling</a:t>
            </a:r>
            <a:endParaRPr lang="en-US" dirty="0"/>
          </a:p>
        </p:txBody>
      </p:sp>
      <p:sp>
        <p:nvSpPr>
          <p:cNvPr id="3" name="Inhaltsplatzhalter 2"/>
          <p:cNvSpPr>
            <a:spLocks noGrp="1"/>
          </p:cNvSpPr>
          <p:nvPr>
            <p:ph idx="1"/>
          </p:nvPr>
        </p:nvSpPr>
        <p:spPr/>
        <p:txBody>
          <a:bodyPr>
            <a:normAutofit/>
          </a:bodyPr>
          <a:lstStyle/>
          <a:p>
            <a:r>
              <a:rPr lang="en-US" sz="4000" dirty="0" smtClean="0"/>
              <a:t>Every member of the population has an equal chance of being selected</a:t>
            </a:r>
          </a:p>
          <a:p>
            <a:r>
              <a:rPr lang="en-US" sz="4000" dirty="0" smtClean="0"/>
              <a:t>Simple random sampling is neither practical nor, in many cases possible</a:t>
            </a:r>
            <a:endParaRPr lang="en-US" sz="4000" dirty="0"/>
          </a:p>
        </p:txBody>
      </p:sp>
    </p:spTree>
    <p:extLst>
      <p:ext uri="{BB962C8B-B14F-4D97-AF65-F5344CB8AC3E}">
        <p14:creationId xmlns:p14="http://schemas.microsoft.com/office/powerpoint/2010/main" val="26513447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Stratified</a:t>
            </a:r>
            <a:br>
              <a:rPr lang="en-US" dirty="0" smtClean="0"/>
            </a:br>
            <a:r>
              <a:rPr lang="en-US" dirty="0" smtClean="0"/>
              <a:t> random </a:t>
            </a:r>
            <a:br>
              <a:rPr lang="en-US" dirty="0" smtClean="0"/>
            </a:br>
            <a:r>
              <a:rPr lang="en-US" dirty="0" smtClean="0"/>
              <a:t>sampling</a:t>
            </a:r>
            <a:endParaRPr lang="en-US" dirty="0"/>
          </a:p>
        </p:txBody>
      </p:sp>
      <p:sp>
        <p:nvSpPr>
          <p:cNvPr id="4" name="Textfeld 3"/>
          <p:cNvSpPr txBox="1"/>
          <p:nvPr/>
        </p:nvSpPr>
        <p:spPr>
          <a:xfrm>
            <a:off x="389744" y="4452079"/>
            <a:ext cx="2488367" cy="369332"/>
          </a:xfrm>
          <a:prstGeom prst="rect">
            <a:avLst/>
          </a:prstGeom>
          <a:noFill/>
        </p:spPr>
        <p:txBody>
          <a:bodyPr wrap="square" rtlCol="0">
            <a:spAutoFit/>
          </a:bodyPr>
          <a:lstStyle/>
          <a:p>
            <a:r>
              <a:rPr lang="de-DE" dirty="0" err="1" smtClean="0"/>
              <a:t>Leedy</a:t>
            </a:r>
            <a:r>
              <a:rPr lang="de-DE" dirty="0" smtClean="0"/>
              <a:t> / </a:t>
            </a:r>
            <a:r>
              <a:rPr lang="de-DE" dirty="0" err="1" smtClean="0"/>
              <a:t>Ormrod</a:t>
            </a:r>
            <a:r>
              <a:rPr lang="de-DE" dirty="0" smtClean="0"/>
              <a:t> 2013</a:t>
            </a:r>
            <a:endParaRPr lang="de-DE" dirty="0"/>
          </a:p>
        </p:txBody>
      </p:sp>
      <p:pic>
        <p:nvPicPr>
          <p:cNvPr id="5122" name="Picture 2"/>
          <p:cNvPicPr>
            <a:picLocks noChangeAspect="1" noChangeArrowheads="1"/>
          </p:cNvPicPr>
          <p:nvPr/>
        </p:nvPicPr>
        <p:blipFill>
          <a:blip r:embed="rId3" cstate="print"/>
          <a:srcRect/>
          <a:stretch>
            <a:fillRect/>
          </a:stretch>
        </p:blipFill>
        <p:spPr bwMode="auto">
          <a:xfrm rot="16200000">
            <a:off x="4404618" y="-564171"/>
            <a:ext cx="6522995" cy="8340879"/>
          </a:xfrm>
          <a:prstGeom prst="rect">
            <a:avLst/>
          </a:prstGeom>
          <a:noFill/>
          <a:ln w="9525">
            <a:noFill/>
            <a:miter lim="800000"/>
            <a:headEnd/>
            <a:tailEnd/>
          </a:ln>
        </p:spPr>
      </p:pic>
    </p:spTree>
    <p:extLst>
      <p:ext uri="{BB962C8B-B14F-4D97-AF65-F5344CB8AC3E}">
        <p14:creationId xmlns:p14="http://schemas.microsoft.com/office/powerpoint/2010/main" val="6938262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Nonprobability</a:t>
            </a:r>
            <a:r>
              <a:rPr lang="en-US" dirty="0" smtClean="0"/>
              <a:t> Sampling</a:t>
            </a:r>
            <a:endParaRPr lang="en-US" dirty="0"/>
          </a:p>
        </p:txBody>
      </p:sp>
      <p:sp>
        <p:nvSpPr>
          <p:cNvPr id="3" name="Inhaltsplatzhalter 2"/>
          <p:cNvSpPr>
            <a:spLocks noGrp="1"/>
          </p:cNvSpPr>
          <p:nvPr>
            <p:ph idx="1"/>
          </p:nvPr>
        </p:nvSpPr>
        <p:spPr>
          <a:xfrm>
            <a:off x="853191" y="1450871"/>
            <a:ext cx="10515600" cy="4351338"/>
          </a:xfrm>
        </p:spPr>
        <p:txBody>
          <a:bodyPr>
            <a:noAutofit/>
          </a:bodyPr>
          <a:lstStyle/>
          <a:p>
            <a:r>
              <a:rPr lang="en-US" sz="3000" dirty="0" smtClean="0"/>
              <a:t>In </a:t>
            </a:r>
            <a:r>
              <a:rPr lang="en-US" sz="3000" dirty="0" err="1" smtClean="0"/>
              <a:t>nonprobability</a:t>
            </a:r>
            <a:r>
              <a:rPr lang="en-US" sz="3000" dirty="0" smtClean="0"/>
              <a:t> sampling, the researcher has no way of predicting or guaranteeing that each element of the population will be represented in the sample.</a:t>
            </a:r>
          </a:p>
          <a:p>
            <a:pPr marL="0" indent="0">
              <a:buNone/>
            </a:pPr>
            <a:endParaRPr lang="en-US" sz="3000" dirty="0" smtClean="0"/>
          </a:p>
          <a:p>
            <a:pPr marL="0" indent="0">
              <a:buNone/>
            </a:pPr>
            <a:r>
              <a:rPr lang="en-US" sz="3000" dirty="0" smtClean="0">
                <a:sym typeface="Wingdings" panose="05000000000000000000" pitchFamily="2" charset="2"/>
              </a:rPr>
              <a:t> </a:t>
            </a:r>
            <a:r>
              <a:rPr lang="en-US" sz="3000" dirty="0" smtClean="0"/>
              <a:t>Convenience sampling – also known as accidental sampling – makes no pretense of identifying a representative subset of a population. It takes people or other units that are readily available.</a:t>
            </a:r>
          </a:p>
          <a:p>
            <a:pPr marL="0" indent="0">
              <a:buNone/>
            </a:pPr>
            <a:endParaRPr lang="en-US" sz="3000" dirty="0" smtClean="0"/>
          </a:p>
          <a:p>
            <a:pPr marL="0" indent="0">
              <a:buNone/>
            </a:pPr>
            <a:r>
              <a:rPr lang="en-US" sz="3000" dirty="0" smtClean="0">
                <a:sym typeface="Wingdings" panose="05000000000000000000" pitchFamily="2" charset="2"/>
              </a:rPr>
              <a:t> </a:t>
            </a:r>
            <a:r>
              <a:rPr lang="en-US" sz="3000" dirty="0" smtClean="0"/>
              <a:t>Quota sampling is a variation of convenience sampling. It selects respondents in the same proportions that they are found in the general population, but not in a random fashion. </a:t>
            </a:r>
            <a:endParaRPr lang="en-US" sz="3000" dirty="0"/>
          </a:p>
        </p:txBody>
      </p:sp>
    </p:spTree>
    <p:extLst>
      <p:ext uri="{BB962C8B-B14F-4D97-AF65-F5344CB8AC3E}">
        <p14:creationId xmlns:p14="http://schemas.microsoft.com/office/powerpoint/2010/main" val="26235016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Identifying a sufficient sample size</a:t>
            </a:r>
            <a:endParaRPr lang="en-US" dirty="0"/>
          </a:p>
        </p:txBody>
      </p:sp>
      <p:sp>
        <p:nvSpPr>
          <p:cNvPr id="3" name="Inhaltsplatzhalter 2"/>
          <p:cNvSpPr>
            <a:spLocks noGrp="1"/>
          </p:cNvSpPr>
          <p:nvPr>
            <p:ph idx="1"/>
          </p:nvPr>
        </p:nvSpPr>
        <p:spPr/>
        <p:txBody>
          <a:bodyPr>
            <a:normAutofit fontScale="92500" lnSpcReduction="10000"/>
          </a:bodyPr>
          <a:lstStyle/>
          <a:p>
            <a:pPr>
              <a:buFont typeface="Wingdings" panose="05000000000000000000" pitchFamily="2" charset="2"/>
              <a:buChar char="à"/>
            </a:pPr>
            <a:r>
              <a:rPr lang="en-US" sz="3200" dirty="0" smtClean="0">
                <a:sym typeface="Wingdings" panose="05000000000000000000" pitchFamily="2" charset="2"/>
              </a:rPr>
              <a:t>Sample size depends on population!</a:t>
            </a:r>
          </a:p>
          <a:p>
            <a:pPr>
              <a:buFont typeface="Wingdings" panose="05000000000000000000" pitchFamily="2" charset="2"/>
              <a:buChar char="à"/>
            </a:pPr>
            <a:endParaRPr lang="en-US" sz="3200" dirty="0" smtClean="0">
              <a:sym typeface="Wingdings" panose="05000000000000000000" pitchFamily="2" charset="2"/>
            </a:endParaRPr>
          </a:p>
          <a:p>
            <a:pPr>
              <a:buFontTx/>
              <a:buChar char="-"/>
            </a:pPr>
            <a:r>
              <a:rPr lang="en-US" sz="3200" dirty="0" smtClean="0">
                <a:sym typeface="Wingdings" panose="05000000000000000000" pitchFamily="2" charset="2"/>
              </a:rPr>
              <a:t>Population less than 100, survey the entire population</a:t>
            </a:r>
          </a:p>
          <a:p>
            <a:pPr>
              <a:buFontTx/>
              <a:buChar char="-"/>
            </a:pPr>
            <a:r>
              <a:rPr lang="en-US" sz="3200" dirty="0" smtClean="0">
                <a:sym typeface="Wingdings" panose="05000000000000000000" pitchFamily="2" charset="2"/>
              </a:rPr>
              <a:t>Population less than 500 and more than 100 survey 50%</a:t>
            </a:r>
          </a:p>
          <a:p>
            <a:pPr>
              <a:buFontTx/>
              <a:buChar char="-"/>
            </a:pPr>
            <a:r>
              <a:rPr lang="en-US" sz="3200" dirty="0" smtClean="0">
                <a:sym typeface="Wingdings" panose="05000000000000000000" pitchFamily="2" charset="2"/>
              </a:rPr>
              <a:t>Population over 500, survey 20%</a:t>
            </a:r>
          </a:p>
          <a:p>
            <a:pPr>
              <a:buFontTx/>
              <a:buChar char="-"/>
            </a:pPr>
            <a:r>
              <a:rPr lang="en-US" sz="3200" dirty="0" smtClean="0">
                <a:sym typeface="Wingdings" panose="05000000000000000000" pitchFamily="2" charset="2"/>
              </a:rPr>
              <a:t>Population above 5 000, survey more than 400 member of the population</a:t>
            </a:r>
          </a:p>
          <a:p>
            <a:pPr>
              <a:buNone/>
            </a:pPr>
            <a:r>
              <a:rPr lang="en-US" sz="3200" dirty="0" smtClean="0">
                <a:sym typeface="Wingdings" panose="05000000000000000000" pitchFamily="2" charset="2"/>
              </a:rPr>
              <a:t> </a:t>
            </a:r>
            <a:r>
              <a:rPr lang="en-US" sz="3200" dirty="0" smtClean="0">
                <a:sym typeface="Wingdings" pitchFamily="2" charset="2"/>
                <a:hlinkClick r:id="rId2"/>
              </a:rPr>
              <a:t>http://www.raosoft.com/samplesize.html</a:t>
            </a:r>
            <a:r>
              <a:rPr lang="en-US" sz="3200" dirty="0" smtClean="0">
                <a:sym typeface="Wingdings" pitchFamily="2" charset="2"/>
              </a:rPr>
              <a:t> for a first step but be careful and use more scientific sources!!!</a:t>
            </a:r>
            <a:endParaRPr lang="en-US" sz="3200" dirty="0" smtClean="0"/>
          </a:p>
          <a:p>
            <a:endParaRPr lang="de-DE" dirty="0"/>
          </a:p>
        </p:txBody>
      </p:sp>
    </p:spTree>
    <p:extLst>
      <p:ext uri="{BB962C8B-B14F-4D97-AF65-F5344CB8AC3E}">
        <p14:creationId xmlns:p14="http://schemas.microsoft.com/office/powerpoint/2010/main" val="40950032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Biases</a:t>
            </a:r>
            <a:endParaRPr lang="en-US" dirty="0"/>
          </a:p>
        </p:txBody>
      </p:sp>
      <p:sp>
        <p:nvSpPr>
          <p:cNvPr id="3" name="Inhaltsplatzhalter 2"/>
          <p:cNvSpPr>
            <a:spLocks noGrp="1"/>
          </p:cNvSpPr>
          <p:nvPr>
            <p:ph idx="1"/>
          </p:nvPr>
        </p:nvSpPr>
        <p:spPr/>
        <p:txBody>
          <a:bodyPr/>
          <a:lstStyle/>
          <a:p>
            <a:r>
              <a:rPr lang="en-US" dirty="0" err="1" smtClean="0"/>
              <a:t>Nonprobability</a:t>
            </a:r>
            <a:r>
              <a:rPr lang="en-US" dirty="0" smtClean="0"/>
              <a:t> sampling has a disadvantage. People who happen to be readily available for a research project – those who are in the right place at the right time – are almost certainly not a random sample of the overall population.</a:t>
            </a:r>
          </a:p>
          <a:p>
            <a:r>
              <a:rPr lang="en-US" dirty="0" smtClean="0"/>
              <a:t>When formulating conclusions about the data a researcher must be sure to consider the effect that bias may have had in distorting the data</a:t>
            </a:r>
          </a:p>
          <a:p>
            <a:pPr>
              <a:buFont typeface="Wingdings" panose="05000000000000000000" pitchFamily="2" charset="2"/>
              <a:buChar char="à"/>
            </a:pPr>
            <a:r>
              <a:rPr lang="en-US" dirty="0" smtClean="0">
                <a:sym typeface="Wingdings" panose="05000000000000000000" pitchFamily="2" charset="2"/>
              </a:rPr>
              <a:t>Researcher have to point out precisely how bias may have infiltrated the research design. With this knowledge, other scholars can realistically appraise the research and judge its merits.</a:t>
            </a:r>
          </a:p>
          <a:p>
            <a:pPr marL="0" indent="0">
              <a:buNone/>
            </a:pPr>
            <a:endParaRPr lang="de-DE" dirty="0"/>
          </a:p>
        </p:txBody>
      </p:sp>
    </p:spTree>
    <p:extLst>
      <p:ext uri="{BB962C8B-B14F-4D97-AF65-F5344CB8AC3E}">
        <p14:creationId xmlns:p14="http://schemas.microsoft.com/office/powerpoint/2010/main" val="16254358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Experiments</a:t>
            </a:r>
            <a:endParaRPr lang="de-DE" dirty="0"/>
          </a:p>
        </p:txBody>
      </p:sp>
      <p:sp>
        <p:nvSpPr>
          <p:cNvPr id="3" name="Inhaltsplatzhalter 2"/>
          <p:cNvSpPr>
            <a:spLocks noGrp="1"/>
          </p:cNvSpPr>
          <p:nvPr>
            <p:ph idx="1"/>
          </p:nvPr>
        </p:nvSpPr>
        <p:spPr/>
        <p:txBody>
          <a:bodyPr>
            <a:normAutofit/>
          </a:bodyPr>
          <a:lstStyle/>
          <a:p>
            <a:pPr marL="0" indent="0">
              <a:buNone/>
            </a:pPr>
            <a:endParaRPr lang="en-US" sz="3200" dirty="0" smtClean="0"/>
          </a:p>
          <a:p>
            <a:pPr>
              <a:buFontTx/>
              <a:buChar char="-"/>
            </a:pPr>
            <a:r>
              <a:rPr lang="en-US" sz="3200" dirty="0" err="1" smtClean="0"/>
              <a:t>Facebook</a:t>
            </a:r>
            <a:r>
              <a:rPr lang="en-US" sz="3200" dirty="0" smtClean="0"/>
              <a:t> provided to group A positive posts and to group B negative posts. </a:t>
            </a:r>
          </a:p>
          <a:p>
            <a:pPr>
              <a:buFontTx/>
              <a:buChar char="-"/>
            </a:pPr>
            <a:r>
              <a:rPr lang="en-US" sz="3200" dirty="0" smtClean="0"/>
              <a:t>Than </a:t>
            </a:r>
            <a:r>
              <a:rPr lang="en-US" sz="3200" dirty="0" err="1" smtClean="0"/>
              <a:t>Facebook</a:t>
            </a:r>
            <a:r>
              <a:rPr lang="en-US" sz="3200" dirty="0" smtClean="0"/>
              <a:t> evaluated the posts of group A and B to find out if the post content influence individuals – C has been control group.</a:t>
            </a:r>
          </a:p>
          <a:p>
            <a:pPr>
              <a:buFontTx/>
              <a:buChar char="-"/>
            </a:pPr>
            <a:r>
              <a:rPr lang="en-US" sz="3200" dirty="0" smtClean="0"/>
              <a:t>Negative posts have a negative influence</a:t>
            </a:r>
          </a:p>
          <a:p>
            <a:pPr>
              <a:buFontTx/>
              <a:buChar char="-"/>
            </a:pPr>
            <a:r>
              <a:rPr lang="en-US" sz="3200" dirty="0" smtClean="0"/>
              <a:t>Ethical question </a:t>
            </a:r>
            <a:endParaRPr lang="en-US" sz="3200" dirty="0"/>
          </a:p>
        </p:txBody>
      </p:sp>
    </p:spTree>
    <p:extLst>
      <p:ext uri="{BB962C8B-B14F-4D97-AF65-F5344CB8AC3E}">
        <p14:creationId xmlns:p14="http://schemas.microsoft.com/office/powerpoint/2010/main" val="41504942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Analyzing data</a:t>
            </a:r>
            <a:endParaRPr lang="en-US" dirty="0"/>
          </a:p>
        </p:txBody>
      </p:sp>
      <p:sp>
        <p:nvSpPr>
          <p:cNvPr id="3" name="Inhaltsplatzhalter 2"/>
          <p:cNvSpPr>
            <a:spLocks noGrp="1"/>
          </p:cNvSpPr>
          <p:nvPr>
            <p:ph idx="1"/>
          </p:nvPr>
        </p:nvSpPr>
        <p:spPr/>
        <p:txBody>
          <a:bodyPr/>
          <a:lstStyle/>
          <a:p>
            <a:r>
              <a:rPr lang="en-US" sz="4000" dirty="0" smtClean="0"/>
              <a:t>Isolate the data</a:t>
            </a:r>
          </a:p>
          <a:p>
            <a:r>
              <a:rPr lang="en-US" sz="4000" dirty="0" smtClean="0"/>
              <a:t>How the research prepares the data for inspection will affect the meaning that those data reveal. Therefore every research should be able to provide a clear, logical rational for the procedure used to arrange and organize data.</a:t>
            </a:r>
          </a:p>
          <a:p>
            <a:endParaRPr lang="de-DE" dirty="0"/>
          </a:p>
        </p:txBody>
      </p:sp>
    </p:spTree>
    <p:extLst>
      <p:ext uri="{BB962C8B-B14F-4D97-AF65-F5344CB8AC3E}">
        <p14:creationId xmlns:p14="http://schemas.microsoft.com/office/powerpoint/2010/main" val="9742629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Analyzing data</a:t>
            </a:r>
            <a:endParaRPr lang="en-US" dirty="0"/>
          </a:p>
        </p:txBody>
      </p:sp>
      <p:sp>
        <p:nvSpPr>
          <p:cNvPr id="3" name="Inhaltsplatzhalter 2"/>
          <p:cNvSpPr>
            <a:spLocks noGrp="1"/>
          </p:cNvSpPr>
          <p:nvPr>
            <p:ph idx="1"/>
          </p:nvPr>
        </p:nvSpPr>
        <p:spPr/>
        <p:txBody>
          <a:bodyPr>
            <a:noAutofit/>
          </a:bodyPr>
          <a:lstStyle/>
          <a:p>
            <a:pPr>
              <a:buNone/>
            </a:pPr>
            <a:r>
              <a:rPr lang="en-US" sz="3600" dirty="0" smtClean="0"/>
              <a:t>Frequency, mean, median, correlation ….</a:t>
            </a:r>
          </a:p>
          <a:p>
            <a:endParaRPr lang="en-US" sz="3600" dirty="0" smtClean="0"/>
          </a:p>
          <a:p>
            <a:pPr marL="0" indent="0">
              <a:buNone/>
            </a:pPr>
            <a:r>
              <a:rPr lang="en-US" sz="3600" dirty="0" smtClean="0"/>
              <a:t>What are needed to answer the research question and is useful for your research?</a:t>
            </a:r>
          </a:p>
          <a:p>
            <a:pPr marL="0" indent="0">
              <a:buNone/>
            </a:pPr>
            <a:endParaRPr lang="en-US" sz="3600" dirty="0" smtClean="0"/>
          </a:p>
          <a:p>
            <a:pPr marL="0" indent="0">
              <a:buNone/>
            </a:pPr>
            <a:r>
              <a:rPr lang="en-US" sz="3600" dirty="0" smtClean="0"/>
              <a:t>What kind of analyze tool describes your data, mechanism, explain your hypothesis?</a:t>
            </a:r>
          </a:p>
        </p:txBody>
      </p:sp>
    </p:spTree>
    <p:extLst>
      <p:ext uri="{BB962C8B-B14F-4D97-AF65-F5344CB8AC3E}">
        <p14:creationId xmlns:p14="http://schemas.microsoft.com/office/powerpoint/2010/main" val="21441166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Textfeld 3"/>
          <p:cNvSpPr txBox="1"/>
          <p:nvPr/>
        </p:nvSpPr>
        <p:spPr>
          <a:xfrm>
            <a:off x="389744" y="4452079"/>
            <a:ext cx="2488367" cy="646331"/>
          </a:xfrm>
          <a:prstGeom prst="rect">
            <a:avLst/>
          </a:prstGeom>
          <a:noFill/>
        </p:spPr>
        <p:txBody>
          <a:bodyPr wrap="square" rtlCol="0">
            <a:spAutoFit/>
          </a:bodyPr>
          <a:lstStyle/>
          <a:p>
            <a:r>
              <a:rPr lang="de-DE" dirty="0" err="1" smtClean="0"/>
              <a:t>Leedy</a:t>
            </a:r>
            <a:r>
              <a:rPr lang="de-DE" dirty="0" smtClean="0"/>
              <a:t> / </a:t>
            </a:r>
          </a:p>
          <a:p>
            <a:r>
              <a:rPr lang="de-DE" dirty="0" err="1" smtClean="0"/>
              <a:t>Ormrod</a:t>
            </a:r>
            <a:r>
              <a:rPr lang="de-DE" dirty="0" smtClean="0"/>
              <a:t> 2013</a:t>
            </a:r>
            <a:endParaRPr lang="de-DE" dirty="0"/>
          </a:p>
        </p:txBody>
      </p:sp>
      <p:pic>
        <p:nvPicPr>
          <p:cNvPr id="6146" name="Picture 2"/>
          <p:cNvPicPr>
            <a:picLocks noChangeAspect="1" noChangeArrowheads="1"/>
          </p:cNvPicPr>
          <p:nvPr/>
        </p:nvPicPr>
        <p:blipFill>
          <a:blip r:embed="rId2" cstate="print"/>
          <a:srcRect/>
          <a:stretch>
            <a:fillRect/>
          </a:stretch>
        </p:blipFill>
        <p:spPr bwMode="auto">
          <a:xfrm rot="5400000">
            <a:off x="3296589" y="-1545115"/>
            <a:ext cx="6858000" cy="9948231"/>
          </a:xfrm>
          <a:prstGeom prst="rect">
            <a:avLst/>
          </a:prstGeom>
          <a:noFill/>
          <a:ln w="9525">
            <a:noFill/>
            <a:miter lim="800000"/>
            <a:headEnd/>
            <a:tailEnd/>
          </a:ln>
        </p:spPr>
      </p:pic>
    </p:spTree>
    <p:extLst>
      <p:ext uri="{BB962C8B-B14F-4D97-AF65-F5344CB8AC3E}">
        <p14:creationId xmlns:p14="http://schemas.microsoft.com/office/powerpoint/2010/main" val="1583231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Hypothesis / Assumptions</a:t>
            </a:r>
            <a:endParaRPr lang="en-US" dirty="0"/>
          </a:p>
        </p:txBody>
      </p:sp>
      <p:sp>
        <p:nvSpPr>
          <p:cNvPr id="3" name="Inhaltsplatzhalter 2"/>
          <p:cNvSpPr>
            <a:spLocks noGrp="1"/>
          </p:cNvSpPr>
          <p:nvPr>
            <p:ph idx="1"/>
          </p:nvPr>
        </p:nvSpPr>
        <p:spPr/>
        <p:txBody>
          <a:bodyPr>
            <a:normAutofit/>
          </a:bodyPr>
          <a:lstStyle/>
          <a:p>
            <a:pPr marL="0" indent="0">
              <a:buNone/>
            </a:pPr>
            <a:r>
              <a:rPr lang="en-US" sz="3200" dirty="0" smtClean="0"/>
              <a:t>A hypothesis is a logical supposition, a reasonable guess, an educated conjecture. </a:t>
            </a:r>
          </a:p>
          <a:p>
            <a:pPr marL="0" indent="0">
              <a:buNone/>
            </a:pPr>
            <a:endParaRPr lang="en-US" sz="3200" dirty="0" smtClean="0"/>
          </a:p>
          <a:p>
            <a:pPr>
              <a:buFont typeface="Wingdings" panose="05000000000000000000" pitchFamily="2" charset="2"/>
              <a:buChar char="à"/>
            </a:pPr>
            <a:r>
              <a:rPr lang="en-US" sz="3200" dirty="0" smtClean="0">
                <a:sym typeface="Wingdings" panose="05000000000000000000" pitchFamily="2" charset="2"/>
              </a:rPr>
              <a:t>Look for data that will support one of your hypotheses and enables to reject other.</a:t>
            </a:r>
          </a:p>
          <a:p>
            <a:pPr>
              <a:buFont typeface="Wingdings" panose="05000000000000000000" pitchFamily="2" charset="2"/>
              <a:buChar char="à"/>
            </a:pPr>
            <a:r>
              <a:rPr lang="en-US" sz="3200" dirty="0" smtClean="0">
                <a:sym typeface="Wingdings" panose="05000000000000000000" pitchFamily="2" charset="2"/>
              </a:rPr>
              <a:t>Hypotheses needs variables and explain dependencies </a:t>
            </a:r>
          </a:p>
          <a:p>
            <a:pPr>
              <a:buFont typeface="Wingdings" panose="05000000000000000000" pitchFamily="2" charset="2"/>
              <a:buChar char="à"/>
            </a:pPr>
            <a:r>
              <a:rPr lang="en-US" sz="3200" dirty="0" smtClean="0">
                <a:sym typeface="Wingdings" panose="05000000000000000000" pitchFamily="2" charset="2"/>
              </a:rPr>
              <a:t>If … than ….</a:t>
            </a:r>
            <a:endParaRPr lang="en-US" sz="3200" dirty="0"/>
          </a:p>
        </p:txBody>
      </p:sp>
    </p:spTree>
    <p:extLst>
      <p:ext uri="{BB962C8B-B14F-4D97-AF65-F5344CB8AC3E}">
        <p14:creationId xmlns:p14="http://schemas.microsoft.com/office/powerpoint/2010/main" val="15047396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Node</a:t>
            </a:r>
            <a:r>
              <a:rPr lang="de-DE" dirty="0" smtClean="0"/>
              <a:t> XL </a:t>
            </a:r>
            <a:endParaRPr lang="de-DE" dirty="0"/>
          </a:p>
        </p:txBody>
      </p:sp>
      <p:sp>
        <p:nvSpPr>
          <p:cNvPr id="3" name="Inhaltsplatzhalter 2"/>
          <p:cNvSpPr>
            <a:spLocks noGrp="1"/>
          </p:cNvSpPr>
          <p:nvPr>
            <p:ph idx="1"/>
          </p:nvPr>
        </p:nvSpPr>
        <p:spPr/>
        <p:txBody>
          <a:bodyPr/>
          <a:lstStyle/>
          <a:p>
            <a:r>
              <a:rPr lang="de-DE" dirty="0" smtClean="0">
                <a:hlinkClick r:id="rId2"/>
              </a:rPr>
              <a:t>www.nodexl.com</a:t>
            </a:r>
            <a:r>
              <a:rPr lang="de-DE" dirty="0" smtClean="0"/>
              <a:t> </a:t>
            </a:r>
          </a:p>
          <a:p>
            <a:r>
              <a:rPr lang="de-DE" dirty="0"/>
              <a:t>http://socialnetimporter.codeplex.com/downloads/get/1439747</a:t>
            </a:r>
          </a:p>
        </p:txBody>
      </p:sp>
    </p:spTree>
    <p:extLst>
      <p:ext uri="{BB962C8B-B14F-4D97-AF65-F5344CB8AC3E}">
        <p14:creationId xmlns:p14="http://schemas.microsoft.com/office/powerpoint/2010/main" val="39328658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context</a:t>
            </a:r>
            <a:endParaRPr lang="de-DE" dirty="0"/>
          </a:p>
        </p:txBody>
      </p:sp>
      <p:sp>
        <p:nvSpPr>
          <p:cNvPr id="3" name="Inhaltsplatzhalter 2"/>
          <p:cNvSpPr>
            <a:spLocks noGrp="1"/>
          </p:cNvSpPr>
          <p:nvPr>
            <p:ph idx="1"/>
          </p:nvPr>
        </p:nvSpPr>
        <p:spPr/>
        <p:txBody>
          <a:bodyPr/>
          <a:lstStyle/>
          <a:p>
            <a:r>
              <a:rPr lang="de-DE" dirty="0">
                <a:hlinkClick r:id="rId2"/>
              </a:rPr>
              <a:t>http://context.lis.illinois.edu</a:t>
            </a:r>
            <a:r>
              <a:rPr lang="de-DE" dirty="0" smtClean="0">
                <a:hlinkClick r:id="rId2"/>
              </a:rPr>
              <a:t>/</a:t>
            </a:r>
            <a:endParaRPr lang="de-DE" dirty="0" smtClean="0"/>
          </a:p>
          <a:p>
            <a:endParaRPr lang="de-DE" dirty="0"/>
          </a:p>
        </p:txBody>
      </p:sp>
    </p:spTree>
    <p:extLst>
      <p:ext uri="{BB962C8B-B14F-4D97-AF65-F5344CB8AC3E}">
        <p14:creationId xmlns:p14="http://schemas.microsoft.com/office/powerpoint/2010/main" val="31162146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0" indent="0" algn="ctr">
              <a:buNone/>
            </a:pPr>
            <a:r>
              <a:rPr lang="en-GB" sz="4800" dirty="0" smtClean="0"/>
              <a:t>Thank you for your attention!</a:t>
            </a:r>
          </a:p>
          <a:p>
            <a:pPr marL="0" indent="0" algn="ctr">
              <a:buNone/>
            </a:pPr>
            <a:endParaRPr lang="en-GB" sz="4800" dirty="0" smtClean="0"/>
          </a:p>
          <a:p>
            <a:pPr marL="0" indent="0" algn="ctr">
              <a:buNone/>
            </a:pPr>
            <a:r>
              <a:rPr lang="en-GB" sz="4800" dirty="0" smtClean="0"/>
              <a:t>Questions</a:t>
            </a:r>
            <a:r>
              <a:rPr lang="de-DE" sz="4800" dirty="0" smtClean="0"/>
              <a:t>? Comments?</a:t>
            </a:r>
            <a:endParaRPr lang="de-DE" sz="4800" dirty="0"/>
          </a:p>
        </p:txBody>
      </p:sp>
    </p:spTree>
    <p:extLst>
      <p:ext uri="{BB962C8B-B14F-4D97-AF65-F5344CB8AC3E}">
        <p14:creationId xmlns:p14="http://schemas.microsoft.com/office/powerpoint/2010/main" val="243622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is your assumption / hypotheses about social network sites?</a:t>
            </a:r>
            <a:endParaRPr lang="en-US" dirty="0"/>
          </a:p>
        </p:txBody>
      </p:sp>
      <p:sp>
        <p:nvSpPr>
          <p:cNvPr id="3" name="Inhaltsplatzhalter 2"/>
          <p:cNvSpPr>
            <a:spLocks noGrp="1"/>
          </p:cNvSpPr>
          <p:nvPr>
            <p:ph idx="1"/>
          </p:nvPr>
        </p:nvSpPr>
        <p:spPr/>
        <p:txBody>
          <a:bodyPr>
            <a:normAutofit/>
          </a:bodyPr>
          <a:lstStyle/>
          <a:p>
            <a:endParaRPr lang="en-US" sz="3200" dirty="0" smtClean="0"/>
          </a:p>
          <a:p>
            <a:r>
              <a:rPr lang="en-US" sz="3200" dirty="0" smtClean="0"/>
              <a:t>What would you like to know about social network sites?</a:t>
            </a:r>
          </a:p>
          <a:p>
            <a:r>
              <a:rPr lang="en-US" sz="3200" dirty="0" smtClean="0"/>
              <a:t>Why would you like to explain social network sites?</a:t>
            </a:r>
          </a:p>
          <a:p>
            <a:endParaRPr lang="en-US" sz="3200" dirty="0" smtClean="0"/>
          </a:p>
          <a:p>
            <a:endParaRPr lang="en-US" sz="3200" dirty="0" smtClean="0"/>
          </a:p>
          <a:p>
            <a:r>
              <a:rPr lang="en-US" sz="3200" dirty="0" smtClean="0"/>
              <a:t>Practical outcome</a:t>
            </a:r>
          </a:p>
          <a:p>
            <a:r>
              <a:rPr lang="en-US" sz="3200" dirty="0" smtClean="0"/>
              <a:t>Theoretical results</a:t>
            </a:r>
            <a:endParaRPr lang="en-US" sz="3200" dirty="0"/>
          </a:p>
        </p:txBody>
      </p:sp>
    </p:spTree>
    <p:extLst>
      <p:ext uri="{BB962C8B-B14F-4D97-AF65-F5344CB8AC3E}">
        <p14:creationId xmlns:p14="http://schemas.microsoft.com/office/powerpoint/2010/main" val="3354821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Methodology</a:t>
            </a:r>
            <a:r>
              <a:rPr lang="de-DE" dirty="0" smtClean="0"/>
              <a:t>	</a:t>
            </a:r>
            <a:endParaRPr lang="de-DE" dirty="0"/>
          </a:p>
        </p:txBody>
      </p:sp>
      <p:sp>
        <p:nvSpPr>
          <p:cNvPr id="3" name="Inhaltsplatzhalter 2"/>
          <p:cNvSpPr>
            <a:spLocks noGrp="1"/>
          </p:cNvSpPr>
          <p:nvPr>
            <p:ph idx="1"/>
          </p:nvPr>
        </p:nvSpPr>
        <p:spPr/>
        <p:txBody>
          <a:bodyPr>
            <a:normAutofit/>
          </a:bodyPr>
          <a:lstStyle/>
          <a:p>
            <a:pPr>
              <a:buFont typeface="Wingdings" panose="05000000000000000000" pitchFamily="2" charset="2"/>
              <a:buChar char="à"/>
            </a:pPr>
            <a:r>
              <a:rPr lang="en-US" sz="3200" dirty="0" smtClean="0">
                <a:sym typeface="Wingdings" panose="05000000000000000000" pitchFamily="2" charset="2"/>
              </a:rPr>
              <a:t>A research tool is a specific mechanism or strategy the researcher uses to collect, manipulate, or interpret data.</a:t>
            </a:r>
          </a:p>
          <a:p>
            <a:pPr lvl="1">
              <a:buFont typeface="Wingdings" panose="05000000000000000000" pitchFamily="2" charset="2"/>
              <a:buChar char="à"/>
            </a:pPr>
            <a:r>
              <a:rPr lang="en-US" sz="3200" dirty="0" smtClean="0">
                <a:sym typeface="Wingdings" panose="05000000000000000000" pitchFamily="2" charset="2"/>
              </a:rPr>
              <a:t>Literature Review – Library, Databases (</a:t>
            </a:r>
            <a:r>
              <a:rPr lang="en-US" sz="3200" dirty="0" err="1" smtClean="0">
                <a:sym typeface="Wingdings" panose="05000000000000000000" pitchFamily="2" charset="2"/>
              </a:rPr>
              <a:t>Ebsco</a:t>
            </a:r>
            <a:r>
              <a:rPr lang="en-US" sz="3200" dirty="0" smtClean="0">
                <a:sym typeface="Wingdings" panose="05000000000000000000" pitchFamily="2" charset="2"/>
              </a:rPr>
              <a:t>, Emerald …)</a:t>
            </a:r>
          </a:p>
          <a:p>
            <a:pPr lvl="1">
              <a:buFont typeface="Wingdings" panose="05000000000000000000" pitchFamily="2" charset="2"/>
              <a:buChar char="à"/>
            </a:pPr>
            <a:r>
              <a:rPr lang="en-US" sz="3200" dirty="0" smtClean="0">
                <a:sym typeface="Wingdings" panose="05000000000000000000" pitchFamily="2" charset="2"/>
              </a:rPr>
              <a:t>Descriptive statistics summarize the general nature of the data obtained – What does the data indicate?</a:t>
            </a:r>
          </a:p>
          <a:p>
            <a:pPr lvl="2">
              <a:buFont typeface="Wingdings" panose="05000000000000000000" pitchFamily="2" charset="2"/>
              <a:buChar char="à"/>
            </a:pPr>
            <a:r>
              <a:rPr lang="en-US" sz="3200" dirty="0" smtClean="0">
                <a:sym typeface="Wingdings" panose="05000000000000000000" pitchFamily="2" charset="2"/>
              </a:rPr>
              <a:t>Use of Software like SPSS, R …</a:t>
            </a:r>
          </a:p>
          <a:p>
            <a:pPr lvl="1">
              <a:buFont typeface="Wingdings" panose="05000000000000000000" pitchFamily="2" charset="2"/>
              <a:buChar char="à"/>
            </a:pPr>
            <a:endParaRPr lang="de-DE" dirty="0" smtClean="0">
              <a:sym typeface="Wingdings" panose="05000000000000000000" pitchFamily="2" charset="2"/>
            </a:endParaRPr>
          </a:p>
          <a:p>
            <a:pPr lvl="1">
              <a:buFont typeface="Wingdings" panose="05000000000000000000" pitchFamily="2" charset="2"/>
              <a:buChar char="à"/>
            </a:pPr>
            <a:endParaRPr lang="de-DE" dirty="0" smtClean="0">
              <a:sym typeface="Wingdings" panose="05000000000000000000" pitchFamily="2" charset="2"/>
            </a:endParaRPr>
          </a:p>
        </p:txBody>
      </p:sp>
    </p:spTree>
    <p:extLst>
      <p:ext uri="{BB962C8B-B14F-4D97-AF65-F5344CB8AC3E}">
        <p14:creationId xmlns:p14="http://schemas.microsoft.com/office/powerpoint/2010/main" val="1191656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The scientific method is a means whereby insight into the unknown is sought by researchers</a:t>
            </a:r>
            <a:endParaRPr lang="en-US" dirty="0"/>
          </a:p>
        </p:txBody>
      </p:sp>
      <p:sp>
        <p:nvSpPr>
          <p:cNvPr id="3" name="Inhaltsplatzhalter 2"/>
          <p:cNvSpPr>
            <a:spLocks noGrp="1"/>
          </p:cNvSpPr>
          <p:nvPr>
            <p:ph idx="1"/>
          </p:nvPr>
        </p:nvSpPr>
        <p:spPr/>
        <p:txBody>
          <a:bodyPr>
            <a:normAutofit lnSpcReduction="10000"/>
          </a:bodyPr>
          <a:lstStyle/>
          <a:p>
            <a:pPr marL="514350" indent="-514350">
              <a:buAutoNum type="arabicPeriod"/>
            </a:pPr>
            <a:r>
              <a:rPr lang="en-US" sz="3200" dirty="0" smtClean="0"/>
              <a:t>Identifying a problem that defines the goal of one´s quest</a:t>
            </a:r>
          </a:p>
          <a:p>
            <a:pPr marL="514350" indent="-514350">
              <a:buAutoNum type="arabicPeriod"/>
            </a:pPr>
            <a:r>
              <a:rPr lang="en-US" sz="3200" dirty="0" smtClean="0"/>
              <a:t>Positing a hypothesis that, if confirmed, resolves the problem</a:t>
            </a:r>
          </a:p>
          <a:p>
            <a:pPr marL="514350" indent="-514350">
              <a:buAutoNum type="arabicPeriod"/>
            </a:pPr>
            <a:r>
              <a:rPr lang="en-US" sz="3200" dirty="0" smtClean="0"/>
              <a:t>Gathering data relevant to the hypothesis</a:t>
            </a:r>
          </a:p>
          <a:p>
            <a:pPr marL="514350" indent="-514350">
              <a:buAutoNum type="arabicPeriod"/>
            </a:pPr>
            <a:r>
              <a:rPr lang="en-US" sz="3200" dirty="0" smtClean="0"/>
              <a:t>Analyzing and interpreting the data to see whether they support the hypothesis and resolve the question that initiated research</a:t>
            </a:r>
          </a:p>
          <a:p>
            <a:pPr marL="514350" indent="-514350">
              <a:buAutoNum type="arabicPeriod"/>
            </a:pPr>
            <a:endParaRPr lang="en-US" sz="3200" dirty="0" smtClean="0"/>
          </a:p>
          <a:p>
            <a:pPr>
              <a:buFont typeface="Wingdings" panose="05000000000000000000" pitchFamily="2" charset="2"/>
              <a:buChar char="à"/>
            </a:pPr>
            <a:r>
              <a:rPr lang="en-US" sz="3200" dirty="0" smtClean="0">
                <a:sym typeface="Wingdings" panose="05000000000000000000" pitchFamily="2" charset="2"/>
              </a:rPr>
              <a:t>What is the goal of your research?</a:t>
            </a:r>
          </a:p>
          <a:p>
            <a:pPr marL="0" indent="0">
              <a:buNone/>
            </a:pPr>
            <a:endParaRPr lang="de-DE" dirty="0"/>
          </a:p>
        </p:txBody>
      </p:sp>
    </p:spTree>
    <p:extLst>
      <p:ext uri="{BB962C8B-B14F-4D97-AF65-F5344CB8AC3E}">
        <p14:creationId xmlns:p14="http://schemas.microsoft.com/office/powerpoint/2010/main" val="3362822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Theory</a:t>
            </a:r>
            <a:endParaRPr lang="en-US" dirty="0"/>
          </a:p>
        </p:txBody>
      </p:sp>
      <p:sp>
        <p:nvSpPr>
          <p:cNvPr id="3" name="Inhaltsplatzhalter 2"/>
          <p:cNvSpPr>
            <a:spLocks noGrp="1"/>
          </p:cNvSpPr>
          <p:nvPr>
            <p:ph idx="1"/>
          </p:nvPr>
        </p:nvSpPr>
        <p:spPr/>
        <p:txBody>
          <a:bodyPr>
            <a:normAutofit/>
          </a:bodyPr>
          <a:lstStyle/>
          <a:p>
            <a:r>
              <a:rPr lang="en-US" sz="3200" dirty="0" smtClean="0"/>
              <a:t>If the theory is a viable explanation of the phenomenon under study</a:t>
            </a:r>
          </a:p>
          <a:p>
            <a:r>
              <a:rPr lang="en-US" sz="3200" dirty="0" smtClean="0"/>
              <a:t>Theories explain causal mechanism</a:t>
            </a:r>
          </a:p>
          <a:p>
            <a:r>
              <a:rPr lang="en-US" sz="3200" dirty="0" smtClean="0"/>
              <a:t>Theories help to predict the future</a:t>
            </a:r>
          </a:p>
          <a:p>
            <a:endParaRPr lang="en-US" sz="3200" dirty="0" smtClean="0"/>
          </a:p>
          <a:p>
            <a:pPr marL="0" indent="0">
              <a:buNone/>
            </a:pPr>
            <a:r>
              <a:rPr lang="en-US" sz="3200" dirty="0" smtClean="0">
                <a:sym typeface="Wingdings" panose="05000000000000000000" pitchFamily="2" charset="2"/>
              </a:rPr>
              <a:t> But theories do not explain anything and biases are expectable for a part of the society under consideration of the theory!</a:t>
            </a:r>
            <a:endParaRPr lang="en-US" sz="3200" dirty="0" smtClean="0"/>
          </a:p>
        </p:txBody>
      </p:sp>
    </p:spTree>
    <p:extLst>
      <p:ext uri="{BB962C8B-B14F-4D97-AF65-F5344CB8AC3E}">
        <p14:creationId xmlns:p14="http://schemas.microsoft.com/office/powerpoint/2010/main" val="3792570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2350</Words>
  <Application>Microsoft Office PowerPoint</Application>
  <PresentationFormat>Breitbild</PresentationFormat>
  <Paragraphs>276</Paragraphs>
  <Slides>52</Slides>
  <Notes>10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52</vt:i4>
      </vt:variant>
    </vt:vector>
  </HeadingPairs>
  <TitlesOfParts>
    <vt:vector size="57" baseType="lpstr">
      <vt:lpstr>Arial</vt:lpstr>
      <vt:lpstr>Calibri</vt:lpstr>
      <vt:lpstr>Calibri Light</vt:lpstr>
      <vt:lpstr>Wingdings</vt:lpstr>
      <vt:lpstr>Office Theme</vt:lpstr>
      <vt:lpstr>Evaluation of social network sites - Methods for research projects to prepare a bachelor thesis</vt:lpstr>
      <vt:lpstr>Objective</vt:lpstr>
      <vt:lpstr>Research</vt:lpstr>
      <vt:lpstr>Research</vt:lpstr>
      <vt:lpstr>Hypothesis / Assumptions</vt:lpstr>
      <vt:lpstr>What is your assumption / hypotheses about social network sites?</vt:lpstr>
      <vt:lpstr>Methodology </vt:lpstr>
      <vt:lpstr>The scientific method is a means whereby insight into the unknown is sought by researchers</vt:lpstr>
      <vt:lpstr>Theory</vt:lpstr>
      <vt:lpstr>The problem – Heart of the research process</vt:lpstr>
      <vt:lpstr>Variable</vt:lpstr>
      <vt:lpstr>Data  collection</vt:lpstr>
      <vt:lpstr>Data</vt:lpstr>
      <vt:lpstr>Primary –  secondary  data</vt:lpstr>
      <vt:lpstr>Planning for Data collection </vt:lpstr>
      <vt:lpstr>Defining Measuring</vt:lpstr>
      <vt:lpstr>Nominal scales</vt:lpstr>
      <vt:lpstr>Ordinal scale</vt:lpstr>
      <vt:lpstr>Interval Scales</vt:lpstr>
      <vt:lpstr>Correlation</vt:lpstr>
      <vt:lpstr>Conclusion Scale</vt:lpstr>
      <vt:lpstr>Quantitative and qualitative methods</vt:lpstr>
      <vt:lpstr>Quantitative research</vt:lpstr>
      <vt:lpstr>Example Questionnaire</vt:lpstr>
      <vt:lpstr>Constructing your questionnaire</vt:lpstr>
      <vt:lpstr>Using Technology to facilitate Questionnaire</vt:lpstr>
      <vt:lpstr>Maximize your return</vt:lpstr>
      <vt:lpstr>Qualitative research</vt:lpstr>
      <vt:lpstr>Qualitative research</vt:lpstr>
      <vt:lpstr>Qualitative research</vt:lpstr>
      <vt:lpstr>Qualitative research for Social network sites</vt:lpstr>
      <vt:lpstr>Example quantitative / qualitative research - interviews</vt:lpstr>
      <vt:lpstr> </vt:lpstr>
      <vt:lpstr>PowerPoint-Präsentation</vt:lpstr>
      <vt:lpstr>What kind of research …</vt:lpstr>
      <vt:lpstr>Triangulation of research</vt:lpstr>
      <vt:lpstr>Validity &amp; Reliability</vt:lpstr>
      <vt:lpstr>Possible biases</vt:lpstr>
      <vt:lpstr>Sample</vt:lpstr>
      <vt:lpstr>Probability Sampling</vt:lpstr>
      <vt:lpstr>Sample random sampling</vt:lpstr>
      <vt:lpstr>Stratified  random  sampling</vt:lpstr>
      <vt:lpstr>Nonprobability Sampling</vt:lpstr>
      <vt:lpstr>Identifying a sufficient sample size</vt:lpstr>
      <vt:lpstr>Biases</vt:lpstr>
      <vt:lpstr>Experiments</vt:lpstr>
      <vt:lpstr>Analyzing data</vt:lpstr>
      <vt:lpstr>Analyzing data</vt:lpstr>
      <vt:lpstr>PowerPoint-Präsentation</vt:lpstr>
      <vt:lpstr>Node XL </vt:lpstr>
      <vt:lpstr>context</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social network sites - Methods for research projects</dc:title>
  <dc:creator>Tom Sander</dc:creator>
  <cp:lastModifiedBy>Tom Sander</cp:lastModifiedBy>
  <cp:revision>48</cp:revision>
  <dcterms:created xsi:type="dcterms:W3CDTF">2015-04-12T09:48:16Z</dcterms:created>
  <dcterms:modified xsi:type="dcterms:W3CDTF">2016-04-27T16:37:22Z</dcterms:modified>
</cp:coreProperties>
</file>