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342" r:id="rId3"/>
    <p:sldId id="264" r:id="rId4"/>
    <p:sldId id="298" r:id="rId5"/>
    <p:sldId id="328" r:id="rId6"/>
    <p:sldId id="329" r:id="rId7"/>
    <p:sldId id="330" r:id="rId8"/>
    <p:sldId id="340" r:id="rId9"/>
    <p:sldId id="341" r:id="rId10"/>
    <p:sldId id="321" r:id="rId11"/>
    <p:sldId id="322" r:id="rId12"/>
    <p:sldId id="323" r:id="rId13"/>
    <p:sldId id="324" r:id="rId14"/>
    <p:sldId id="332" r:id="rId15"/>
    <p:sldId id="299" r:id="rId16"/>
    <p:sldId id="308" r:id="rId17"/>
    <p:sldId id="265" r:id="rId18"/>
    <p:sldId id="300" r:id="rId19"/>
    <p:sldId id="301" r:id="rId20"/>
    <p:sldId id="343" r:id="rId21"/>
    <p:sldId id="337" r:id="rId22"/>
    <p:sldId id="352" r:id="rId23"/>
    <p:sldId id="353" r:id="rId24"/>
    <p:sldId id="354" r:id="rId25"/>
    <p:sldId id="355" r:id="rId26"/>
    <p:sldId id="356" r:id="rId27"/>
    <p:sldId id="344" r:id="rId28"/>
    <p:sldId id="345" r:id="rId29"/>
    <p:sldId id="357" r:id="rId30"/>
    <p:sldId id="346" r:id="rId31"/>
    <p:sldId id="347" r:id="rId32"/>
    <p:sldId id="348" r:id="rId33"/>
    <p:sldId id="349" r:id="rId34"/>
    <p:sldId id="331" r:id="rId35"/>
    <p:sldId id="318" r:id="rId36"/>
    <p:sldId id="319" r:id="rId37"/>
    <p:sldId id="351" r:id="rId38"/>
    <p:sldId id="320" r:id="rId39"/>
    <p:sldId id="266" r:id="rId40"/>
    <p:sldId id="350" r:id="rId41"/>
    <p:sldId id="313" r:id="rId42"/>
    <p:sldId id="273" r:id="rId43"/>
    <p:sldId id="335" r:id="rId44"/>
    <p:sldId id="336" r:id="rId45"/>
    <p:sldId id="359" r:id="rId46"/>
    <p:sldId id="360" r:id="rId47"/>
    <p:sldId id="361" r:id="rId48"/>
    <p:sldId id="286" r:id="rId49"/>
    <p:sldId id="287" r:id="rId50"/>
    <p:sldId id="288" r:id="rId51"/>
    <p:sldId id="289" r:id="rId52"/>
    <p:sldId id="291" r:id="rId53"/>
    <p:sldId id="292" r:id="rId54"/>
    <p:sldId id="296" r:id="rId55"/>
    <p:sldId id="35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A13A-AA98-4A27-9C60-FA2C6712EC23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D832-2132-445E-881D-F4F7963D2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F2CA97-09AF-4D97-AAA6-4D20081DA835}" type="datetimeFigureOut">
              <a:rPr lang="en-US" smtClean="0"/>
              <a:pPr/>
              <a:t>24/04/16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462E85E-281A-4F3D-93A3-46364BF05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gap.org/sites/default/files/FocusNote-Financial-Inclusion-and-Development-April-2014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038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Selami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Xhepa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EUROPEAN UNIVERSITY OF TIRANA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selami.xhepa@uet.edu.al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b="1" dirty="0" smtClean="0"/>
              <a:t>Financial inclusion (FI), financial stability and economic development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Anatomy of </a:t>
            </a:r>
            <a:r>
              <a:rPr lang="en-US" sz="3200" dirty="0" err="1" smtClean="0"/>
              <a:t>financialization</a:t>
            </a:r>
            <a:r>
              <a:rPr lang="en-US" sz="3200" dirty="0" smtClean="0"/>
              <a:t> – measurement issues 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40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9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D2533C"/>
                </a:solidFill>
              </a:rPr>
              <a:t>Anatomy of </a:t>
            </a:r>
            <a:r>
              <a:rPr lang="en-US" sz="3600" dirty="0" err="1">
                <a:solidFill>
                  <a:srgbClr val="D2533C"/>
                </a:solidFill>
              </a:rPr>
              <a:t>financialization</a:t>
            </a:r>
            <a:r>
              <a:rPr lang="en-US" sz="3600" dirty="0">
                <a:solidFill>
                  <a:srgbClr val="D2533C"/>
                </a:solidFill>
              </a:rPr>
              <a:t> – measurement issues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28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82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D2533C"/>
                </a:solidFill>
              </a:rPr>
              <a:t>Anatomy of </a:t>
            </a:r>
            <a:r>
              <a:rPr lang="en-US" sz="3200" dirty="0" err="1">
                <a:solidFill>
                  <a:srgbClr val="D2533C"/>
                </a:solidFill>
              </a:rPr>
              <a:t>financialization</a:t>
            </a:r>
            <a:r>
              <a:rPr lang="en-US" sz="3200" dirty="0">
                <a:solidFill>
                  <a:srgbClr val="D2533C"/>
                </a:solidFill>
              </a:rPr>
              <a:t> – measurement issues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5241"/>
            <a:ext cx="8229600" cy="374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37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solidFill>
                  <a:srgbClr val="D2533C"/>
                </a:solidFill>
              </a:rPr>
              <a:t>Anatomy of </a:t>
            </a:r>
            <a:r>
              <a:rPr lang="en-US" sz="2900" dirty="0" err="1">
                <a:solidFill>
                  <a:srgbClr val="D2533C"/>
                </a:solidFill>
              </a:rPr>
              <a:t>financialization</a:t>
            </a:r>
            <a:r>
              <a:rPr lang="en-US" sz="2900" dirty="0">
                <a:solidFill>
                  <a:srgbClr val="D2533C"/>
                </a:solidFill>
              </a:rPr>
              <a:t> – measurement issues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18202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97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shift driven by fundamental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trend looks basically similar in most developed capitalist societies, despite finance policy regimes that were very different in this period.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liberal market economies and coordinated market economies.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economies with strong welfare states and weak welfare states.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places where neoliberals took power early and places where neoliberals never quite ran the 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4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is a concern – if there is any?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At macro level: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Tepid economic growth?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financial fragility?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Reservations with regard to sustainability of the process (public, corporate and household debt levels)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Wage stagnation and inequality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depth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Direct relationships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Micro data evidence also suggests that better developed financial systems ease financial constrains facing firms</a:t>
            </a:r>
          </a:p>
          <a:p>
            <a:pPr lvl="1"/>
            <a:r>
              <a:rPr lang="en-US" dirty="0" smtClean="0"/>
              <a:t>More access to finance for firms enhances prospects of growth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Indirect relationships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people with no direct access to finance, still have broader opportunities for employment and better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Financial inclusion and development- a neo-classical paradigm: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lvl="2"/>
            <a:r>
              <a:rPr lang="en-US" sz="3200" dirty="0" smtClean="0"/>
              <a:t>Welfare improving: </a:t>
            </a:r>
            <a:r>
              <a:rPr lang="en-US" sz="2600" dirty="0" smtClean="0"/>
              <a:t>(Arrow and Debreu, 1954)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3200" dirty="0" smtClean="0"/>
          </a:p>
          <a:p>
            <a:pPr lvl="2"/>
            <a:r>
              <a:rPr lang="en-US" sz="3200" dirty="0" smtClean="0"/>
              <a:t>Better pricing of risk and of economic outcomes – financial speculation is stabilizing (Friedman, 1953) </a:t>
            </a:r>
          </a:p>
          <a:p>
            <a:pPr lvl="2"/>
            <a:endParaRPr lang="en-US" sz="32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685800" y="2286000"/>
            <a:ext cx="26670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inclusion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581400" y="2209800"/>
            <a:ext cx="2667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Efficient allocation of resources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477000" y="2209800"/>
            <a:ext cx="23622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Reduces cost of capital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Financial inclusion and development- some theoretical discussions: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b="1" dirty="0" smtClean="0"/>
              <a:t>Agency problem: </a:t>
            </a:r>
            <a:r>
              <a:rPr lang="en-US" dirty="0" smtClean="0"/>
              <a:t>relationship of firm and financial markets (Jensen and </a:t>
            </a:r>
            <a:r>
              <a:rPr lang="en-US" dirty="0" err="1" smtClean="0"/>
              <a:t>Meckling</a:t>
            </a:r>
            <a:r>
              <a:rPr lang="en-US" dirty="0" smtClean="0"/>
              <a:t>, 1976):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Key challenge: how to motivate managers maximize shareholders value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This aligns interests of managers with those of financial market participants (compensation policy with stock options)</a:t>
            </a:r>
          </a:p>
          <a:p>
            <a:pPr lvl="2"/>
            <a:r>
              <a:rPr lang="en-US" dirty="0" smtClean="0"/>
              <a:t>The sole purpose: maximize the shareholder value (within the confines of the law)  -- from a societal construction --- aggravate the principal-agent problem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7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inclusion and development- some theoretical discussions: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3200" dirty="0" smtClean="0"/>
              <a:t>“</a:t>
            </a:r>
            <a:r>
              <a:rPr lang="en-US" sz="3200" i="1" dirty="0" smtClean="0">
                <a:solidFill>
                  <a:srgbClr val="FF0000"/>
                </a:solidFill>
              </a:rPr>
              <a:t>q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theory” – (</a:t>
            </a:r>
            <a:r>
              <a:rPr lang="en-US" sz="3200" dirty="0" err="1" smtClean="0"/>
              <a:t>Brainard</a:t>
            </a:r>
            <a:r>
              <a:rPr lang="en-US" sz="3200" dirty="0" smtClean="0"/>
              <a:t> and Tobin, 1977) </a:t>
            </a:r>
          </a:p>
          <a:p>
            <a:pPr lvl="3"/>
            <a:r>
              <a:rPr lang="en-US" sz="3000" dirty="0" smtClean="0"/>
              <a:t>q – market price of capital to its replacement cost</a:t>
            </a:r>
          </a:p>
          <a:p>
            <a:pPr lvl="3"/>
            <a:r>
              <a:rPr lang="en-US" sz="3000" i="1" dirty="0" smtClean="0">
                <a:solidFill>
                  <a:srgbClr val="FF0000"/>
                </a:solidFill>
              </a:rPr>
              <a:t>q</a:t>
            </a:r>
            <a:r>
              <a:rPr lang="en-US" sz="3000" dirty="0" smtClean="0"/>
              <a:t> is a signal that efficiently direct firm in investment and capital accumulation</a:t>
            </a:r>
          </a:p>
          <a:p>
            <a:pPr lvl="3"/>
            <a:r>
              <a:rPr lang="en-US" sz="3000" dirty="0" smtClean="0"/>
              <a:t>A </a:t>
            </a:r>
            <a:r>
              <a:rPr lang="en-US" sz="3000" i="1" dirty="0" smtClean="0">
                <a:solidFill>
                  <a:srgbClr val="FF0000"/>
                </a:solidFill>
              </a:rPr>
              <a:t>q</a:t>
            </a:r>
            <a:r>
              <a:rPr lang="en-US" sz="3000" dirty="0" smtClean="0"/>
              <a:t> higher than unity – a signal that market price exceeds cost of replacement; </a:t>
            </a:r>
          </a:p>
          <a:p>
            <a:pPr lvl="3"/>
            <a:r>
              <a:rPr lang="en-US" sz="3000" dirty="0" smtClean="0"/>
              <a:t>Capital is in short supply</a:t>
            </a:r>
          </a:p>
          <a:p>
            <a:pPr lvl="3"/>
            <a:r>
              <a:rPr lang="en-US" sz="3000" dirty="0" smtClean="0"/>
              <a:t>This leads to increased investments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6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this subject: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inclusion is a development priority for many development countries – as tool for economic development;</a:t>
            </a:r>
          </a:p>
          <a:p>
            <a:endParaRPr lang="en-US" dirty="0" smtClean="0"/>
          </a:p>
          <a:p>
            <a:r>
              <a:rPr lang="en-US" dirty="0" smtClean="0"/>
              <a:t>Current financial crisis is largely attributed to the (unsustainable) levels of </a:t>
            </a:r>
            <a:r>
              <a:rPr lang="en-US" dirty="0" err="1" smtClean="0"/>
              <a:t>financialization</a:t>
            </a:r>
            <a:r>
              <a:rPr lang="en-US" dirty="0" smtClean="0"/>
              <a:t>; </a:t>
            </a:r>
          </a:p>
          <a:p>
            <a:endParaRPr lang="en-US" dirty="0"/>
          </a:p>
          <a:p>
            <a:r>
              <a:rPr lang="en-US" dirty="0" smtClean="0"/>
              <a:t>How we then  should move forward in this policy objective?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5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inclusion in developing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FI – ease of access, availability and usage of formal financial system </a:t>
            </a:r>
          </a:p>
          <a:p>
            <a:r>
              <a:rPr lang="en-US" sz="2600" dirty="0" smtClean="0"/>
              <a:t>Importance of FI – </a:t>
            </a:r>
          </a:p>
          <a:p>
            <a:pPr lvl="1"/>
            <a:r>
              <a:rPr lang="en-US" sz="2600" dirty="0" smtClean="0"/>
              <a:t>Efficiency consideration </a:t>
            </a:r>
          </a:p>
          <a:p>
            <a:r>
              <a:rPr lang="en-US" sz="2600" dirty="0" smtClean="0"/>
              <a:t>Therefore:</a:t>
            </a:r>
          </a:p>
          <a:p>
            <a:r>
              <a:rPr lang="en-US" sz="3200" dirty="0" smtClean="0"/>
              <a:t>FI: A </a:t>
            </a:r>
            <a:r>
              <a:rPr lang="en-US" sz="3200" dirty="0"/>
              <a:t>desirable political objective – greater social </a:t>
            </a:r>
            <a:r>
              <a:rPr lang="en-US" sz="3200" dirty="0" smtClean="0"/>
              <a:t>equality</a:t>
            </a:r>
            <a:endParaRPr lang="en-US" sz="3200" dirty="0"/>
          </a:p>
          <a:p>
            <a:pPr lvl="2"/>
            <a:r>
              <a:rPr lang="en-US" sz="3000" dirty="0"/>
              <a:t>Enhancing opportunities for the excluded groups</a:t>
            </a:r>
          </a:p>
          <a:p>
            <a:pPr lvl="2"/>
            <a:r>
              <a:rPr lang="en-US" sz="3000" dirty="0"/>
              <a:t>Impacts on poverty and inequality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8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policy initiatives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G20 made the topic one of its pillars at the 2009 Pittsburgh Summit (G20 2009) </a:t>
            </a:r>
            <a:endParaRPr lang="en-US" dirty="0" smtClean="0"/>
          </a:p>
          <a:p>
            <a:r>
              <a:rPr lang="en-US" dirty="0"/>
              <a:t>By fall 2013, more than 50 national-level policy-making and regulatory bodies had publicly committed to financial inclusion strategies for their countries </a:t>
            </a:r>
            <a:endParaRPr lang="en-US" dirty="0" smtClean="0"/>
          </a:p>
          <a:p>
            <a:pPr lvl="1"/>
            <a:r>
              <a:rPr lang="en-US" dirty="0" smtClean="0"/>
              <a:t>US </a:t>
            </a:r>
            <a:r>
              <a:rPr lang="en-US" dirty="0" smtClean="0"/>
              <a:t>Community Reinvestment Act (</a:t>
            </a:r>
            <a:r>
              <a:rPr lang="en-US" dirty="0" smtClean="0"/>
              <a:t>1997;</a:t>
            </a:r>
            <a:endParaRPr lang="en-US" dirty="0" smtClean="0"/>
          </a:p>
          <a:p>
            <a:pPr lvl="1"/>
            <a:r>
              <a:rPr lang="en-US" dirty="0" smtClean="0"/>
              <a:t>Law on Exclusion (1998) in France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German Bankers Association introduced a voluntary code in 1996 providing for an “everymen” current banking account facilitating banking transactions. </a:t>
            </a:r>
          </a:p>
          <a:p>
            <a:pPr lvl="1"/>
            <a:r>
              <a:rPr lang="en-US" dirty="0" smtClean="0"/>
              <a:t>In South Africa a low cost bank account (</a:t>
            </a:r>
            <a:r>
              <a:rPr lang="en-US" i="1" dirty="0" err="1" smtClean="0"/>
              <a:t>Mzansi</a:t>
            </a:r>
            <a:r>
              <a:rPr lang="en-US" dirty="0" smtClean="0"/>
              <a:t>) was lunch for financially excluded people (2004);</a:t>
            </a:r>
          </a:p>
          <a:p>
            <a:pPr lvl="1"/>
            <a:r>
              <a:rPr lang="en-US" dirty="0" smtClean="0"/>
              <a:t>Reserve Bank of India has initiated several measures to achieve greater financial </a:t>
            </a:r>
            <a:r>
              <a:rPr lang="en-US" dirty="0" smtClean="0"/>
              <a:t>inclusion; </a:t>
            </a:r>
            <a:r>
              <a:rPr lang="en-US" dirty="0" smtClean="0"/>
              <a:t>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3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“Great moderation” and financial liberalization in developing economies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70394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0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Financialization</a:t>
            </a:r>
            <a:r>
              <a:rPr lang="en-US" dirty="0" smtClean="0"/>
              <a:t> in developing countries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872734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 &amp; Investment, % of GDP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7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credit to private sector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40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flows in developing countries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440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financial flows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458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46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Relationship between FI and HDI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4876800"/>
          </a:xfrm>
        </p:spPr>
        <p:txBody>
          <a:bodyPr/>
          <a:lstStyle/>
          <a:p>
            <a:r>
              <a:rPr lang="en-US" dirty="0" smtClean="0"/>
              <a:t>Building a IFI: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Accessibility</a:t>
            </a:r>
            <a:r>
              <a:rPr lang="en-US" dirty="0" smtClean="0"/>
              <a:t>: number of bank A/C per 1000 inhabitants</a:t>
            </a:r>
          </a:p>
          <a:p>
            <a:pPr lvl="1"/>
            <a:r>
              <a:rPr lang="en-US" i="1" dirty="0" smtClean="0"/>
              <a:t>Availability</a:t>
            </a:r>
            <a:r>
              <a:rPr lang="en-US" dirty="0" smtClean="0"/>
              <a:t>:  number of bank branches and ATM/100,000 inhabitants</a:t>
            </a:r>
          </a:p>
          <a:p>
            <a:pPr lvl="1"/>
            <a:r>
              <a:rPr lang="en-US" i="1" dirty="0" smtClean="0"/>
              <a:t>Usage</a:t>
            </a:r>
            <a:r>
              <a:rPr lang="en-US" dirty="0" smtClean="0"/>
              <a:t>: (credit + deposit)/GDP</a:t>
            </a:r>
            <a:endParaRPr lang="en-US" dirty="0"/>
          </a:p>
          <a:p>
            <a:pPr lvl="1"/>
            <a:r>
              <a:rPr lang="en-US" dirty="0" smtClean="0"/>
              <a:t>Final index is calculated as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5329238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100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FI and HDI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coefficient of 0.74 and is significant </a:t>
            </a:r>
          </a:p>
          <a:p>
            <a:r>
              <a:rPr lang="en-US" dirty="0" smtClean="0"/>
              <a:t>SEE countries – a medium level of FI</a:t>
            </a:r>
          </a:p>
          <a:p>
            <a:r>
              <a:rPr lang="en-US" dirty="0" smtClean="0"/>
              <a:t>But there are exceptions: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87650"/>
              </p:ext>
            </p:extLst>
          </p:nvPr>
        </p:nvGraphicFramePr>
        <p:xfrm>
          <a:off x="762000" y="3276600"/>
          <a:ext cx="6781800" cy="3190748"/>
        </p:xfrm>
        <a:graphic>
          <a:graphicData uri="http://schemas.openxmlformats.org/drawingml/2006/table">
            <a:tbl>
              <a:tblPr/>
              <a:tblGrid>
                <a:gridCol w="1356360"/>
                <a:gridCol w="1356360"/>
                <a:gridCol w="1356360"/>
                <a:gridCol w="1356360"/>
                <a:gridCol w="1356360"/>
              </a:tblGrid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IFI</a:t>
                      </a: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HDI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Country</a:t>
                      </a: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Value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Country rank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Value</a:t>
                      </a: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Country rank</a:t>
                      </a: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Albania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0.079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0.784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Armenia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0.041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0.768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India 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0.198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0.611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Iran      </a:t>
                      </a: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0.527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0.746</a:t>
                      </a:r>
                      <a:endParaRPr lang="en-US" sz="2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n-US" sz="2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725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..weak correlation of access to finance and economic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8200" y="3046452"/>
            <a:ext cx="373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World Bank; Finance for All – 2008</a:t>
            </a:r>
          </a:p>
        </p:txBody>
      </p:sp>
    </p:spTree>
    <p:extLst>
      <p:ext uri="{BB962C8B-B14F-4D97-AF65-F5344CB8AC3E}">
        <p14:creationId xmlns:p14="http://schemas.microsoft.com/office/powerpoint/2010/main" val="31132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(1) </a:t>
            </a:r>
            <a:r>
              <a:rPr lang="en-US" dirty="0"/>
              <a:t>FI and </a:t>
            </a:r>
            <a:r>
              <a:rPr lang="en-US" dirty="0" err="1"/>
              <a:t>financialization</a:t>
            </a:r>
            <a:r>
              <a:rPr lang="en-US" dirty="0"/>
              <a:t>: conceptual and measurement </a:t>
            </a:r>
            <a:r>
              <a:rPr lang="en-US" dirty="0" smtClean="0"/>
              <a:t>issues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dirty="0" smtClean="0"/>
              <a:t>) importance of financial inclusion for the economic development and impacts on poverty and inequality, 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3</a:t>
            </a:r>
            <a:r>
              <a:rPr lang="en-US" dirty="0" smtClean="0"/>
              <a:t>) discussion of some controversies with regards to links of FI with the current financial crisis and social changes</a:t>
            </a:r>
          </a:p>
          <a:p>
            <a:endParaRPr lang="en-US" dirty="0" smtClean="0"/>
          </a:p>
          <a:p>
            <a:r>
              <a:rPr lang="en-US" dirty="0"/>
              <a:t>Conclusions: towards a new banking and development </a:t>
            </a:r>
            <a:r>
              <a:rPr lang="en-US" dirty="0" smtClean="0"/>
              <a:t>model?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financial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Level of income</a:t>
            </a:r>
          </a:p>
          <a:p>
            <a:r>
              <a:rPr lang="en-US" dirty="0" smtClean="0"/>
              <a:t>Employment </a:t>
            </a:r>
          </a:p>
          <a:p>
            <a:r>
              <a:rPr lang="en-US" dirty="0" smtClean="0"/>
              <a:t>Informality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2675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05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33C"/>
                </a:solidFill>
              </a:rPr>
              <a:t>Determinants of financial inclusion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10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31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33C"/>
                </a:solidFill>
              </a:rPr>
              <a:t>Determinants of financial inclusion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4732"/>
            <a:ext cx="8229600" cy="40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209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Financialization</a:t>
            </a:r>
            <a:r>
              <a:rPr lang="en-US" dirty="0" smtClean="0"/>
              <a:t>, inequality and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 smtClean="0"/>
              <a:t>Some facts from HDR, 2005: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Income ratios of 20% high income to 20% low income group exceeds 17 in 21 countries;</a:t>
            </a:r>
          </a:p>
          <a:p>
            <a:pPr lvl="1"/>
            <a:r>
              <a:rPr lang="en-US" dirty="0" smtClean="0"/>
              <a:t>In 22 countries, more than 1/3 of populations lives below the poverty line</a:t>
            </a:r>
          </a:p>
          <a:p>
            <a:pPr lvl="1"/>
            <a:r>
              <a:rPr lang="en-US" dirty="0" smtClean="0"/>
              <a:t>In Albania, about 46% of population lives with less then 5$(PPP)/day</a:t>
            </a:r>
          </a:p>
        </p:txBody>
      </p:sp>
    </p:spTree>
    <p:extLst>
      <p:ext uri="{BB962C8B-B14F-4D97-AF65-F5344CB8AC3E}">
        <p14:creationId xmlns:p14="http://schemas.microsoft.com/office/powerpoint/2010/main" val="249621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 and Income: Stagnation of income growth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229600" cy="356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7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Financialization</a:t>
            </a:r>
            <a:r>
              <a:rPr lang="en-US" dirty="0" smtClean="0"/>
              <a:t> and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Conflicting theoretical predictions: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Enhance growth and reduces inequality : reduced credit constrains and enhancing opportunities for the poor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poor rely on informal market therefore financial markets help the rich – net effect depends on the level of economic development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Finance and changing income distribution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5500" y="-38100"/>
            <a:ext cx="4800599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0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lowest income share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7400" y="-76200"/>
            <a:ext cx="49530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27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and poverty alleviation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6299" y="-48899"/>
            <a:ext cx="4321801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3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 and inequality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6200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financialization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role of finance, financial markets and financial institutions in the workings of the economy. </a:t>
            </a:r>
          </a:p>
          <a:p>
            <a:endParaRPr lang="en-US" dirty="0" smtClean="0"/>
          </a:p>
          <a:p>
            <a:r>
              <a:rPr lang="en-US" dirty="0" smtClean="0"/>
              <a:t>A historical trend of the late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 smtClean="0"/>
          </a:p>
          <a:p>
            <a:r>
              <a:rPr lang="en-US" dirty="0" err="1" smtClean="0"/>
              <a:t>Financialization</a:t>
            </a:r>
            <a:r>
              <a:rPr lang="en-US" dirty="0" smtClean="0"/>
              <a:t> observed at three levels: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Industry – growing share of finance in the value added</a:t>
            </a:r>
          </a:p>
          <a:p>
            <a:pPr lvl="1"/>
            <a:r>
              <a:rPr lang="en-US" dirty="0" smtClean="0"/>
              <a:t>Firm - sources of profits from financial markets + shareholders value maximization </a:t>
            </a:r>
          </a:p>
          <a:p>
            <a:pPr lvl="1"/>
            <a:r>
              <a:rPr lang="en-US" dirty="0" smtClean="0"/>
              <a:t>Household – higher incomes for employment in finance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27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</a:t>
            </a:r>
            <a:r>
              <a:rPr lang="en-US" dirty="0" smtClean="0"/>
              <a:t>findings (Beck et al):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development reduces income inequality </a:t>
            </a:r>
          </a:p>
          <a:p>
            <a:endParaRPr lang="en-US" dirty="0" smtClean="0"/>
          </a:p>
          <a:p>
            <a:r>
              <a:rPr lang="en-US" dirty="0" smtClean="0"/>
              <a:t>Financial development exerts a positive impacts on the relatively poor: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40% of the impact is due to reduced inequalities </a:t>
            </a:r>
          </a:p>
          <a:p>
            <a:pPr lvl="1"/>
            <a:r>
              <a:rPr lang="en-US" dirty="0" smtClean="0"/>
              <a:t>60% of the impact through economic growth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Financial development is strongly related to poverty alleviation </a:t>
            </a:r>
            <a:endParaRPr lang="en-US" dirty="0" smtClean="0"/>
          </a:p>
          <a:p>
            <a:r>
              <a:rPr lang="en-US" b="1" dirty="0">
                <a:latin typeface="Avenir"/>
              </a:rPr>
              <a:t>Increasingly Robust Evidence of Beneficial Economic </a:t>
            </a:r>
            <a:r>
              <a:rPr lang="en-US" b="1" dirty="0" smtClean="0">
                <a:latin typeface="Avenir"/>
              </a:rPr>
              <a:t>Impact of financial inclusion for the poor (WB, 2014)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6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Conduits to </a:t>
            </a:r>
            <a:r>
              <a:rPr lang="en-US" dirty="0" err="1" smtClean="0"/>
              <a:t>financialization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229600" cy="40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713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 Working of financial markets: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Financial market deregulation;</a:t>
            </a:r>
          </a:p>
          <a:p>
            <a:endParaRPr lang="en-US" dirty="0" smtClean="0"/>
          </a:p>
          <a:p>
            <a:r>
              <a:rPr lang="en-US" dirty="0" smtClean="0"/>
              <a:t>Encouragement of foreign financial flows;</a:t>
            </a:r>
          </a:p>
          <a:p>
            <a:endParaRPr lang="en-US" dirty="0" smtClean="0"/>
          </a:p>
          <a:p>
            <a:r>
              <a:rPr lang="en-US" dirty="0" smtClean="0"/>
              <a:t>Alteration of monetary policy from the control of credit and money supply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Enhancing access to credit: from boring to exciting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Glass-</a:t>
            </a:r>
            <a:r>
              <a:rPr lang="en-US" dirty="0" err="1" smtClean="0"/>
              <a:t>Steagal</a:t>
            </a:r>
            <a:r>
              <a:rPr lang="en-US" dirty="0" smtClean="0"/>
              <a:t> Act (Banking Act of 1933) and relative stability on the banking industry.</a:t>
            </a:r>
          </a:p>
          <a:p>
            <a:r>
              <a:rPr lang="en-US" dirty="0" smtClean="0"/>
              <a:t>Push factors towards deregulation wave of ‘80s:</a:t>
            </a:r>
          </a:p>
          <a:p>
            <a:pPr lvl="1"/>
            <a:r>
              <a:rPr lang="en-US" dirty="0" smtClean="0"/>
              <a:t>Crisis of economic growth;</a:t>
            </a:r>
          </a:p>
          <a:p>
            <a:pPr lvl="1"/>
            <a:r>
              <a:rPr lang="en-US" dirty="0" smtClean="0"/>
              <a:t>Public finance;</a:t>
            </a:r>
          </a:p>
          <a:p>
            <a:pPr lvl="1"/>
            <a:r>
              <a:rPr lang="en-US" dirty="0" smtClean="0"/>
              <a:t>Governance issues and changed profit structure;</a:t>
            </a:r>
          </a:p>
          <a:p>
            <a:pPr lvl="1"/>
            <a:r>
              <a:rPr lang="en-US" dirty="0" smtClean="0"/>
              <a:t>+ monetary policy regime changes</a:t>
            </a:r>
          </a:p>
          <a:p>
            <a:pPr marL="571500" indent="-514350"/>
            <a:r>
              <a:rPr lang="en-US" dirty="0" smtClean="0"/>
              <a:t>(pushed by need for reforms or by financial 			elites?)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16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Enhancing access to credit: from boring to exciting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00250"/>
            <a:ext cx="8229600" cy="4876800"/>
          </a:xfrm>
        </p:spPr>
        <p:txBody>
          <a:bodyPr/>
          <a:lstStyle/>
          <a:p>
            <a:r>
              <a:rPr lang="en-US" dirty="0" smtClean="0"/>
              <a:t>From credit constrains to democratization of credit market;</a:t>
            </a:r>
          </a:p>
          <a:p>
            <a:endParaRPr lang="en-US" dirty="0" smtClean="0"/>
          </a:p>
          <a:p>
            <a:r>
              <a:rPr lang="en-US" dirty="0" smtClean="0"/>
              <a:t>A new business model of making money by making people more indebted, pioneered by credit card issuers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0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Shift to “inflation targeting’ (IT): a neoliberal market central banking structure (Epstein) – protecting interests of financial elites? (</a:t>
            </a:r>
            <a:r>
              <a:rPr lang="en-US" i="1" dirty="0"/>
              <a:t>obsession with price stability was fed by the interests of the financial sector (Keynes</a:t>
            </a:r>
            <a:r>
              <a:rPr lang="en-US" dirty="0"/>
              <a:t>,1964) 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Fed also uses employment as an indicator for monetary policy</a:t>
            </a:r>
          </a:p>
          <a:p>
            <a:pPr lvl="1"/>
            <a:r>
              <a:rPr lang="en-US" dirty="0" smtClean="0"/>
              <a:t>Lower inflation supports credit growth = employment = economic prosperity</a:t>
            </a:r>
          </a:p>
          <a:p>
            <a:pPr lvl="1"/>
            <a:r>
              <a:rPr lang="en-US" dirty="0" smtClean="0"/>
              <a:t>Vague relationship between inflation and employment (Philips curve) </a:t>
            </a:r>
          </a:p>
          <a:p>
            <a:pPr lvl="1"/>
            <a:r>
              <a:rPr lang="en-US" dirty="0" smtClean="0"/>
              <a:t>Banks (applying IT policy regime) </a:t>
            </a:r>
            <a:r>
              <a:rPr lang="en-US" dirty="0"/>
              <a:t>have to some degree accommodated concerns for short-term stabilization objectives, especially with respect to output, exchange rates and, more recently, financial stability.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49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 for a IT regime: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876800"/>
          </a:xfrm>
        </p:spPr>
        <p:txBody>
          <a:bodyPr/>
          <a:lstStyle/>
          <a:p>
            <a:r>
              <a:rPr lang="en-US" dirty="0"/>
              <a:t>absence of other nominal anchors, such as exchange rates or nominal GDP;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institutional commitment to price stability; </a:t>
            </a:r>
            <a:endParaRPr lang="en-US" dirty="0" smtClean="0"/>
          </a:p>
          <a:p>
            <a:r>
              <a:rPr lang="en-US" dirty="0" smtClean="0"/>
              <a:t>absence </a:t>
            </a:r>
            <a:r>
              <a:rPr lang="en-US" dirty="0"/>
              <a:t>of fiscal dominance; </a:t>
            </a:r>
            <a:endParaRPr lang="en-US" dirty="0" smtClean="0"/>
          </a:p>
          <a:p>
            <a:r>
              <a:rPr lang="en-US" dirty="0" smtClean="0"/>
              <a:t>policy </a:t>
            </a:r>
            <a:r>
              <a:rPr lang="en-US" dirty="0"/>
              <a:t>(instrument) independence; </a:t>
            </a:r>
            <a:endParaRPr lang="en-US" dirty="0" smtClean="0"/>
          </a:p>
          <a:p>
            <a:r>
              <a:rPr lang="en-US" dirty="0" smtClean="0"/>
              <a:t>policy </a:t>
            </a:r>
            <a:r>
              <a:rPr lang="en-US" dirty="0"/>
              <a:t>transparency and accountability.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02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olitical </a:t>
            </a:r>
            <a:r>
              <a:rPr lang="en-US" dirty="0"/>
              <a:t>economy of inflation </a:t>
            </a:r>
            <a:r>
              <a:rPr lang="en-US" dirty="0" smtClean="0"/>
              <a:t>targeting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whom does inflation targeting make the central bank accountable? </a:t>
            </a:r>
            <a:endParaRPr lang="en-US" dirty="0" smtClean="0"/>
          </a:p>
          <a:p>
            <a:pPr lvl="1"/>
            <a:r>
              <a:rPr lang="en-US" dirty="0" smtClean="0"/>
              <a:t>Not to government but to financial markets.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BUT: Policy objectives of  a central bank are set jointly by government and central bank and they are both accountable to the Parliament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10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 and the current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Mostly rightwing: political pressure on banks to force them to grant credit to the poor, marginalized customers encouraged them to live beyond their means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adding more layers of regulation is helpless and superficial.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 and the current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Marxist interpretation of the current financial crisis, which looks at the higher profit rates of investment in financial industry as the main driver  to </a:t>
            </a:r>
            <a:r>
              <a:rPr lang="en-US" sz="3000" dirty="0" err="1" smtClean="0"/>
              <a:t>financialization</a:t>
            </a:r>
            <a:r>
              <a:rPr lang="en-US" dirty="0" smtClean="0"/>
              <a:t> (</a:t>
            </a:r>
            <a:r>
              <a:rPr lang="en-US" sz="2600" dirty="0" smtClean="0"/>
              <a:t>although they also recognize the role of financial inclusion). </a:t>
            </a:r>
          </a:p>
          <a:p>
            <a:pPr lvl="1"/>
            <a:r>
              <a:rPr lang="en-US" sz="2400" dirty="0" smtClean="0"/>
              <a:t>re-regulate the industry</a:t>
            </a:r>
            <a:endParaRPr lang="en-US" sz="22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FI and </a:t>
            </a:r>
            <a:r>
              <a:rPr lang="en-US" sz="4000" dirty="0" err="1" smtClean="0"/>
              <a:t>Financialization</a:t>
            </a:r>
            <a:r>
              <a:rPr lang="en-US" sz="4000" dirty="0" smtClean="0"/>
              <a:t>: measurement issues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Financial inclusion </a:t>
            </a:r>
            <a:r>
              <a:rPr lang="en-US" dirty="0" smtClean="0"/>
              <a:t>is </a:t>
            </a:r>
            <a:r>
              <a:rPr lang="en-US" dirty="0" smtClean="0"/>
              <a:t>a means to enhance the dimensions of </a:t>
            </a:r>
            <a:r>
              <a:rPr lang="en-US" dirty="0" err="1" smtClean="0"/>
              <a:t>financialization</a:t>
            </a:r>
            <a:r>
              <a:rPr lang="en-US" dirty="0" smtClean="0"/>
              <a:t> (</a:t>
            </a:r>
            <a:r>
              <a:rPr lang="en-US" i="1" dirty="0" smtClean="0"/>
              <a:t>Interchangeable use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Measurement:</a:t>
            </a:r>
          </a:p>
          <a:p>
            <a:pPr lvl="1"/>
            <a:r>
              <a:rPr lang="en-US" dirty="0" smtClean="0"/>
              <a:t>Quantitative indictors (such as employment in the industry, value added to the economy, etc.,)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From “activity centered” concept to that of “accumulation centered”: where profits are derived (</a:t>
            </a:r>
            <a:r>
              <a:rPr lang="en-US" dirty="0" err="1" smtClean="0"/>
              <a:t>Kippner</a:t>
            </a:r>
            <a:r>
              <a:rPr lang="en-US" dirty="0" smtClean="0"/>
              <a:t>, 2005)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7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Schumpeterian view of the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equilibrium rests on the interaction between a highly dynamic and innovative production sector and very conservative bankers;</a:t>
            </a:r>
          </a:p>
          <a:p>
            <a:r>
              <a:rPr lang="en-US" dirty="0" smtClean="0"/>
              <a:t>recognized the independence of banking not only from politics, but also from business sector, or the entrepreneurial economy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u="sng" dirty="0" smtClean="0"/>
              <a:t>The bottom line: autonomy of financial sector</a:t>
            </a:r>
            <a:endParaRPr lang="en-US" sz="3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Financial innovation (and by extension, financial inclusion), played an important role in the making of the current crisis</a:t>
            </a:r>
          </a:p>
          <a:p>
            <a:r>
              <a:rPr lang="en-US" dirty="0" smtClean="0"/>
              <a:t>In all interpretations, the autonomy of financial sector is crucial: </a:t>
            </a:r>
          </a:p>
          <a:p>
            <a:pPr lvl="1"/>
            <a:r>
              <a:rPr lang="en-US" dirty="0" smtClean="0"/>
              <a:t>if there is less autonomy, it leads to bank conservatism, </a:t>
            </a:r>
          </a:p>
          <a:p>
            <a:pPr lvl="1"/>
            <a:r>
              <a:rPr lang="en-US" dirty="0" smtClean="0"/>
              <a:t>if there is more autonomy it leads to loss of prudence and therefore overinvestment in financial sector.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new banking and development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The great divide between the bankers and the public has serious consequences for the credibility of the banking system:</a:t>
            </a:r>
          </a:p>
          <a:p>
            <a:pPr lvl="1"/>
            <a:r>
              <a:rPr lang="en-US" dirty="0" smtClean="0"/>
              <a:t>New rules on compensation policies</a:t>
            </a:r>
          </a:p>
          <a:p>
            <a:r>
              <a:rPr lang="en-US" dirty="0" smtClean="0"/>
              <a:t>2B2 Fail and Single European Supervision Mechanism</a:t>
            </a:r>
          </a:p>
          <a:p>
            <a:r>
              <a:rPr lang="en-US" dirty="0" smtClean="0"/>
              <a:t>functioning of guarantee schemes as public institution </a:t>
            </a:r>
          </a:p>
          <a:p>
            <a:pPr lvl="1"/>
            <a:r>
              <a:rPr lang="en-US" dirty="0" smtClean="0"/>
              <a:t>Moral hazard</a:t>
            </a:r>
          </a:p>
          <a:p>
            <a:pPr lvl="1"/>
            <a:r>
              <a:rPr lang="en-US" dirty="0" smtClean="0"/>
              <a:t>Can this scheme function on private basis?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new banking and development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 smtClean="0"/>
              <a:t>to make supervisors accountable:</a:t>
            </a:r>
          </a:p>
          <a:p>
            <a:r>
              <a:rPr lang="en-US" dirty="0" smtClean="0"/>
              <a:t>Stress testing and transparency on methodological issues</a:t>
            </a:r>
          </a:p>
          <a:p>
            <a:pPr lvl="1"/>
            <a:r>
              <a:rPr lang="en-US" dirty="0" smtClean="0"/>
              <a:t>Trade-offs with publishing information</a:t>
            </a:r>
          </a:p>
          <a:p>
            <a:r>
              <a:rPr lang="en-US" dirty="0" smtClean="0"/>
              <a:t>Stop </a:t>
            </a:r>
            <a:r>
              <a:rPr lang="en-US" dirty="0" smtClean="0"/>
              <a:t>predatory behavior by banks to exploit borrower’s lack of knowledge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Towards a new banking and development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876800"/>
          </a:xfrm>
        </p:spPr>
        <p:txBody>
          <a:bodyPr/>
          <a:lstStyle/>
          <a:p>
            <a:r>
              <a:rPr lang="en-US" dirty="0" smtClean="0"/>
              <a:t>Too much discretionary powers to bank supervisors may be misguided;</a:t>
            </a:r>
          </a:p>
          <a:p>
            <a:r>
              <a:rPr lang="en-US" dirty="0" smtClean="0"/>
              <a:t>Empowering/inducing large private market participants to conduct diligence and monitor banks (for example, disclosure of information) may be very powerful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Gerald </a:t>
            </a:r>
            <a:r>
              <a:rPr lang="de-DE" sz="1800" dirty="0" smtClean="0"/>
              <a:t>Epstein, 2002, </a:t>
            </a:r>
            <a:r>
              <a:rPr lang="en-US" sz="1800" dirty="0" err="1" smtClean="0"/>
              <a:t>Financialization</a:t>
            </a:r>
            <a:r>
              <a:rPr lang="en-US" sz="1800" dirty="0"/>
              <a:t>, </a:t>
            </a:r>
            <a:r>
              <a:rPr lang="en-US" sz="1800" dirty="0" err="1"/>
              <a:t>Rentier</a:t>
            </a:r>
            <a:r>
              <a:rPr lang="en-US" sz="1800" dirty="0"/>
              <a:t> Interests, and Central Bank </a:t>
            </a:r>
            <a:r>
              <a:rPr lang="en-US" sz="1800" dirty="0" smtClean="0"/>
              <a:t>Policy, </a:t>
            </a:r>
            <a:r>
              <a:rPr lang="en-US" sz="1800" dirty="0"/>
              <a:t>University of Massachusetts, Amherst </a:t>
            </a:r>
            <a:endParaRPr lang="en-US" sz="1800" dirty="0" smtClean="0"/>
          </a:p>
          <a:p>
            <a:r>
              <a:rPr lang="en-US" sz="1800" dirty="0" smtClean="0"/>
              <a:t>World Bank, 2014, Financial </a:t>
            </a:r>
            <a:r>
              <a:rPr lang="en-US" sz="1800" dirty="0"/>
              <a:t>Inclusion and Development: Recent Impact </a:t>
            </a:r>
            <a:r>
              <a:rPr lang="en-US" sz="1800" dirty="0" smtClean="0"/>
              <a:t>Evidence(</a:t>
            </a:r>
            <a:r>
              <a:rPr lang="en-US" sz="1800" dirty="0">
                <a:hlinkClick r:id="rId2"/>
              </a:rPr>
              <a:t>https://www.cgap.org/sites/default/files/FocusNote-Financial-Inclusion-and-Development-April-2014.</a:t>
            </a:r>
            <a:r>
              <a:rPr lang="en-US" sz="1800" dirty="0" smtClean="0">
                <a:hlinkClick r:id="rId2"/>
              </a:rPr>
              <a:t>pdf</a:t>
            </a:r>
            <a:r>
              <a:rPr lang="en-US" sz="1800" dirty="0" smtClean="0"/>
              <a:t>) </a:t>
            </a:r>
            <a:endParaRPr lang="en-US" sz="1800" dirty="0"/>
          </a:p>
          <a:p>
            <a:r>
              <a:rPr lang="en-US" sz="1800" dirty="0"/>
              <a:t>Thorsten </a:t>
            </a:r>
            <a:r>
              <a:rPr lang="en-US" sz="1800" dirty="0" smtClean="0"/>
              <a:t>Beck, </a:t>
            </a:r>
            <a:r>
              <a:rPr lang="en-US" sz="1800" dirty="0" err="1" smtClean="0"/>
              <a:t>Asli</a:t>
            </a:r>
            <a:r>
              <a:rPr lang="en-US" sz="1800" dirty="0" smtClean="0"/>
              <a:t> </a:t>
            </a:r>
            <a:r>
              <a:rPr lang="en-US" sz="1800" dirty="0" err="1"/>
              <a:t>Demirgüc</a:t>
            </a:r>
            <a:r>
              <a:rPr lang="en-US" sz="1800" dirty="0"/>
              <a:t>̧-</a:t>
            </a:r>
            <a:r>
              <a:rPr lang="en-US" sz="1800" dirty="0" err="1" smtClean="0"/>
              <a:t>Kunt</a:t>
            </a:r>
            <a:r>
              <a:rPr lang="en-US" sz="1800" dirty="0" smtClean="0"/>
              <a:t>, Ross Levine, 2007, Finance</a:t>
            </a:r>
            <a:r>
              <a:rPr lang="en-US" sz="1800" dirty="0"/>
              <a:t>, Inequality and the </a:t>
            </a:r>
            <a:r>
              <a:rPr lang="en-US" sz="1800" dirty="0" smtClean="0"/>
              <a:t>Poor (World Bank and NBER)</a:t>
            </a:r>
          </a:p>
          <a:p>
            <a:r>
              <a:rPr lang="is-IS" sz="1800" dirty="0"/>
              <a:t>Mandira </a:t>
            </a:r>
            <a:r>
              <a:rPr lang="is-IS" sz="1800" dirty="0" smtClean="0"/>
              <a:t>Sarma, </a:t>
            </a:r>
            <a:r>
              <a:rPr lang="pt-BR" sz="1800" dirty="0" err="1"/>
              <a:t>Jesim</a:t>
            </a:r>
            <a:r>
              <a:rPr lang="pt-BR" sz="1800" dirty="0"/>
              <a:t> </a:t>
            </a:r>
            <a:r>
              <a:rPr lang="pt-BR" sz="1800" dirty="0" smtClean="0"/>
              <a:t>Pais, 2008, </a:t>
            </a:r>
            <a:r>
              <a:rPr lang="en-US" sz="1800" dirty="0" smtClean="0"/>
              <a:t>Financial </a:t>
            </a:r>
            <a:r>
              <a:rPr lang="en-US" sz="1800" dirty="0"/>
              <a:t>Inclusion and Development: A Cross Country Analysis </a:t>
            </a:r>
            <a:endParaRPr lang="en-US" sz="1800" dirty="0" smtClean="0"/>
          </a:p>
          <a:p>
            <a:r>
              <a:rPr lang="en-US" sz="1800" dirty="0"/>
              <a:t>GERALD F. </a:t>
            </a:r>
            <a:r>
              <a:rPr lang="en-US" sz="1800" dirty="0" smtClean="0"/>
              <a:t>DAVIS, </a:t>
            </a:r>
            <a:r>
              <a:rPr lang="en-US" sz="1800" dirty="0"/>
              <a:t>SUNTAE </a:t>
            </a:r>
            <a:r>
              <a:rPr lang="en-US" sz="1800" dirty="0" smtClean="0"/>
              <a:t>KIM</a:t>
            </a:r>
            <a:r>
              <a:rPr lang="en-US" sz="1800" smtClean="0"/>
              <a:t>, 2015, FINANCIALIZATION </a:t>
            </a:r>
            <a:r>
              <a:rPr lang="en-US" sz="1800" dirty="0"/>
              <a:t>OF </a:t>
            </a:r>
            <a:r>
              <a:rPr lang="en-US" sz="1800"/>
              <a:t>THE </a:t>
            </a:r>
            <a:r>
              <a:rPr lang="en-US" sz="1800" smtClean="0"/>
              <a:t>ECONOMY;  </a:t>
            </a:r>
            <a:r>
              <a:rPr lang="en-US" sz="1800" dirty="0" smtClean="0"/>
              <a:t>Ross </a:t>
            </a:r>
            <a:r>
              <a:rPr lang="en-US" sz="1800" dirty="0"/>
              <a:t>School of </a:t>
            </a:r>
            <a:r>
              <a:rPr lang="en-US" sz="1800" dirty="0" smtClean="0"/>
              <a:t>Business, </a:t>
            </a:r>
            <a:endParaRPr lang="pt-BR" sz="1800" dirty="0"/>
          </a:p>
          <a:p>
            <a:r>
              <a:rPr lang="en-US" sz="1800" dirty="0" smtClean="0"/>
              <a:t>Greta R </a:t>
            </a:r>
            <a:r>
              <a:rPr lang="en-US" sz="1800" dirty="0" err="1" smtClean="0"/>
              <a:t>Krippner</a:t>
            </a:r>
            <a:r>
              <a:rPr lang="en-US" sz="1800" dirty="0" smtClean="0"/>
              <a:t>, 2005, The </a:t>
            </a:r>
            <a:r>
              <a:rPr lang="en-US" sz="1800" dirty="0" err="1" smtClean="0"/>
              <a:t>financialization</a:t>
            </a:r>
            <a:r>
              <a:rPr lang="en-US" sz="1800" dirty="0" smtClean="0"/>
              <a:t> of the American economy, Oxford University Press</a:t>
            </a:r>
          </a:p>
          <a:p>
            <a:endParaRPr lang="en-US" sz="1800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2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 and </a:t>
            </a:r>
            <a:r>
              <a:rPr lang="en-US" dirty="0" err="1" smtClean="0"/>
              <a:t>Financialization</a:t>
            </a:r>
            <a:r>
              <a:rPr lang="en-US" dirty="0" smtClean="0"/>
              <a:t>: measurement issues …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ascendance of “shareholder value” as a mode of corporate governance; </a:t>
            </a:r>
          </a:p>
          <a:p>
            <a:r>
              <a:rPr lang="en-US" dirty="0" smtClean="0"/>
              <a:t>growing importance of financial markets compared to a bank based finance; </a:t>
            </a:r>
          </a:p>
          <a:p>
            <a:r>
              <a:rPr lang="en-US" dirty="0" smtClean="0"/>
              <a:t>increasing political and economic power of the </a:t>
            </a:r>
            <a:r>
              <a:rPr lang="en-US" i="1" dirty="0" err="1" smtClean="0"/>
              <a:t>rentier</a:t>
            </a:r>
            <a:r>
              <a:rPr lang="en-US" dirty="0" smtClean="0"/>
              <a:t> class; </a:t>
            </a:r>
          </a:p>
          <a:p>
            <a:r>
              <a:rPr lang="en-US" dirty="0" smtClean="0"/>
              <a:t>explosion of financial trading associated with the proliferation of new financial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2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Financialization</a:t>
            </a:r>
            <a:r>
              <a:rPr lang="en-US" dirty="0" smtClean="0"/>
              <a:t> measured by organizational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growing trend to outsource certain activities, such as financial management;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Negative implication of this change (ascendance of “shareholder value”) is the growing inequality of pay within corporations and economy wide.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5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Growing role of finance in non-financial firms: post-industrial society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/>
              <a:t>		Relative share of corporate profits for the US economy, 1950-2000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02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Ratio of portfolio income to cash flow of US non-financial corporations, 1950-2000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3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608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2028</TotalTime>
  <Words>2107</Words>
  <Application>Microsoft Macintosh PowerPoint</Application>
  <PresentationFormat>On-screen Show (4:3)</PresentationFormat>
  <Paragraphs>290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Clarity</vt:lpstr>
      <vt:lpstr>Selami Xhepa EUROPEAN UNIVERSITY OF TIRANA  selami.xhepa@uet.edu.al</vt:lpstr>
      <vt:lpstr>Motivation for this subject: </vt:lpstr>
      <vt:lpstr>Content of presentation</vt:lpstr>
      <vt:lpstr>What is financialization?</vt:lpstr>
      <vt:lpstr>FI and Financialization: measurement issues</vt:lpstr>
      <vt:lpstr>FI and Financialization: measurement issues … cont</vt:lpstr>
      <vt:lpstr>Financialization measured by organizational change</vt:lpstr>
      <vt:lpstr> Growing role of finance in non-financial firms: post-industrial society  </vt:lpstr>
      <vt:lpstr>  Ratio of portfolio income to cash flow of US non-financial corporations, 1950-2000</vt:lpstr>
      <vt:lpstr>Anatomy of financialization – measurement issues </vt:lpstr>
      <vt:lpstr>Anatomy of financialization – measurement issues </vt:lpstr>
      <vt:lpstr>Anatomy of financialization – measurement issues </vt:lpstr>
      <vt:lpstr>Anatomy of financialization – measurement issues </vt:lpstr>
      <vt:lpstr>A shift driven by fundamental process </vt:lpstr>
      <vt:lpstr>Why it is a concern – if there is any? </vt:lpstr>
      <vt:lpstr>Financial depth and growth</vt:lpstr>
      <vt:lpstr>Financial inclusion and development- a neo-classical paradigm:</vt:lpstr>
      <vt:lpstr>Financial inclusion and development- some theoretical discussions:</vt:lpstr>
      <vt:lpstr>Financial inclusion and development- some theoretical discussions:</vt:lpstr>
      <vt:lpstr>Financial inclusion in developing world</vt:lpstr>
      <vt:lpstr>Some policy initiatives </vt:lpstr>
      <vt:lpstr>“Great moderation” and financial liberalization in developing economies</vt:lpstr>
      <vt:lpstr>Financialization in developing countries</vt:lpstr>
      <vt:lpstr>Domestic credit to private sector</vt:lpstr>
      <vt:lpstr>Financial flows in developing countries</vt:lpstr>
      <vt:lpstr>Structure of financial flows</vt:lpstr>
      <vt:lpstr>Relationship between FI and HDI</vt:lpstr>
      <vt:lpstr>Relationship between FI and HDI</vt:lpstr>
      <vt:lpstr>..weak correlation of access to finance and economic development</vt:lpstr>
      <vt:lpstr>Determinants of financial inclusion</vt:lpstr>
      <vt:lpstr>Determinants of financial inclusion</vt:lpstr>
      <vt:lpstr>Determinants of financial inclusion</vt:lpstr>
      <vt:lpstr>Financialization, inequality and poverty</vt:lpstr>
      <vt:lpstr>FI and Income: Stagnation of income growth</vt:lpstr>
      <vt:lpstr>Financialization and poverty</vt:lpstr>
      <vt:lpstr>Finance and changing income distribution </vt:lpstr>
      <vt:lpstr>Growth and lowest income share</vt:lpstr>
      <vt:lpstr>Finance and poverty alleviation </vt:lpstr>
      <vt:lpstr>FI and inequality</vt:lpstr>
      <vt:lpstr>Three main findings (Beck et al): </vt:lpstr>
      <vt:lpstr>Conduits to financialization </vt:lpstr>
      <vt:lpstr> Working of financial markets:</vt:lpstr>
      <vt:lpstr>Enhancing access to credit: from boring to exciting banking</vt:lpstr>
      <vt:lpstr>Enhancing access to credit: from boring to exciting banking</vt:lpstr>
      <vt:lpstr>Monetary policy</vt:lpstr>
      <vt:lpstr>Prerequisites for a IT regime:</vt:lpstr>
      <vt:lpstr>Political economy of inflation targeting:</vt:lpstr>
      <vt:lpstr>FI and the current crisis</vt:lpstr>
      <vt:lpstr>FI and the current crisis</vt:lpstr>
      <vt:lpstr>A Schumpeterian view of the debate</vt:lpstr>
      <vt:lpstr>The bottom line: autonomy of financial sector</vt:lpstr>
      <vt:lpstr>Towards a new banking and development model</vt:lpstr>
      <vt:lpstr>Towards a new banking and development model</vt:lpstr>
      <vt:lpstr>Towards a new banking and development model</vt:lpstr>
      <vt:lpstr>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Selami Xhepa</cp:lastModifiedBy>
  <cp:revision>198</cp:revision>
  <dcterms:created xsi:type="dcterms:W3CDTF">2013-07-12T09:54:19Z</dcterms:created>
  <dcterms:modified xsi:type="dcterms:W3CDTF">2016-04-24T19:11:32Z</dcterms:modified>
</cp:coreProperties>
</file>