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4" r:id="rId3"/>
    <p:sldId id="257" r:id="rId4"/>
    <p:sldId id="258" r:id="rId5"/>
    <p:sldId id="268" r:id="rId6"/>
    <p:sldId id="267" r:id="rId7"/>
    <p:sldId id="259" r:id="rId8"/>
    <p:sldId id="261" r:id="rId9"/>
    <p:sldId id="260" r:id="rId10"/>
    <p:sldId id="269" r:id="rId11"/>
    <p:sldId id="262" r:id="rId12"/>
    <p:sldId id="263" r:id="rId13"/>
    <p:sldId id="264" r:id="rId14"/>
    <p:sldId id="265" r:id="rId15"/>
    <p:sldId id="270" r:id="rId16"/>
    <p:sldId id="282" r:id="rId17"/>
    <p:sldId id="281" r:id="rId18"/>
    <p:sldId id="272" r:id="rId19"/>
    <p:sldId id="275" r:id="rId20"/>
    <p:sldId id="276" r:id="rId21"/>
    <p:sldId id="277" r:id="rId22"/>
    <p:sldId id="278" r:id="rId23"/>
    <p:sldId id="286" r:id="rId24"/>
    <p:sldId id="290" r:id="rId25"/>
    <p:sldId id="285" r:id="rId26"/>
    <p:sldId id="287" r:id="rId27"/>
    <p:sldId id="289" r:id="rId28"/>
    <p:sldId id="288" r:id="rId29"/>
    <p:sldId id="291" r:id="rId30"/>
    <p:sldId id="293" r:id="rId31"/>
    <p:sldId id="292" r:id="rId32"/>
    <p:sldId id="294" r:id="rId33"/>
    <p:sldId id="28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303" autoAdjust="0"/>
  </p:normalViewPr>
  <p:slideViewPr>
    <p:cSldViewPr snapToGrid="0">
      <p:cViewPr varScale="1">
        <p:scale>
          <a:sx n="56" d="100"/>
          <a:sy n="56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DBA\Vorlesung\Obuda\data%20obud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sa\Desktop\DBA\Daten\ungarn\comparison%20german%20hungar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sa\Desktop\DBA\Daten\ungarn\comparison%20german%20hungar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ocuments\DBA\Vorlesung\Obuda\data%20obuda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sa\Desktop\DBA\Daten\ungarn\analysis%20Germ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sa\Desktop\DBA\Daten\ungarn\analysis%20Germa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sa\Desktop\DBA\Daten\ungarn\analysis%20german%20and%20hungar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sa\Desktop\DBA\Daten\ungarn\comparison%20german%20hungary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sa\Desktop\DBA\Daten\ungarn\comparison%20german%20hung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sa\Desktop\DBA\Daten\ungarn\comparison%20german%20hungar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sa\Desktop\DBA\Daten\ungarn\comparison%20german%20hung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Tabelle1!$I$3</c:f>
              <c:strCache>
                <c:ptCount val="1"/>
                <c:pt idx="0">
                  <c:v>Frequency in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Tabelle1!$H$4:$H$9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Tabelle1!$I$4:$I$9</c:f>
              <c:numCache>
                <c:formatCode>General</c:formatCode>
                <c:ptCount val="6"/>
                <c:pt idx="0">
                  <c:v>2.8571428571428572</c:v>
                </c:pt>
                <c:pt idx="1">
                  <c:v>7.1428571428571432</c:v>
                </c:pt>
                <c:pt idx="2">
                  <c:v>5.7142857142857144</c:v>
                </c:pt>
                <c:pt idx="3">
                  <c:v>15.714285714285715</c:v>
                </c:pt>
                <c:pt idx="4">
                  <c:v>14.285714285714286</c:v>
                </c:pt>
                <c:pt idx="5">
                  <c:v>54.285714285714285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814720"/>
        <c:axId val="462826872"/>
      </c:barChart>
      <c:catAx>
        <c:axId val="4628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826872"/>
        <c:crosses val="autoZero"/>
        <c:auto val="1"/>
        <c:lblAlgn val="ctr"/>
        <c:lblOffset val="100"/>
        <c:noMultiLvlLbl val="0"/>
      </c:catAx>
      <c:valAx>
        <c:axId val="462826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8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'Use FB'!$D$15</c:f>
              <c:strCache>
                <c:ptCount val="1"/>
                <c:pt idx="0">
                  <c:v>Hungarian n = 117 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'Use FB'!$C$16:$C$21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'Use FB'!$D$16:$D$21</c:f>
              <c:numCache>
                <c:formatCode>General</c:formatCode>
                <c:ptCount val="6"/>
                <c:pt idx="0">
                  <c:v>18.965517241379299</c:v>
                </c:pt>
                <c:pt idx="1">
                  <c:v>23.275862068965516</c:v>
                </c:pt>
                <c:pt idx="2">
                  <c:v>24.137931034482762</c:v>
                </c:pt>
                <c:pt idx="3">
                  <c:v>12.931034482758619</c:v>
                </c:pt>
                <c:pt idx="4">
                  <c:v>14.655172413793103</c:v>
                </c:pt>
                <c:pt idx="5">
                  <c:v>6.0344827586206895</c:v>
                </c:pt>
              </c:numCache>
            </c:numRef>
          </c:val>
        </c:ser>
        <c:ser>
          <c:idx val="1"/>
          <c:order val="1"/>
          <c:tx>
            <c:strRef>
              <c:f>'Use FB'!$E$15</c:f>
              <c:strCache>
                <c:ptCount val="1"/>
                <c:pt idx="0">
                  <c:v>German n = 93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'Use FB'!$C$16:$C$21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'Use FB'!$E$16:$E$21</c:f>
              <c:numCache>
                <c:formatCode>0.00</c:formatCode>
                <c:ptCount val="6"/>
                <c:pt idx="0">
                  <c:v>8.6021505376344098</c:v>
                </c:pt>
                <c:pt idx="1">
                  <c:v>11.827956989247314</c:v>
                </c:pt>
                <c:pt idx="2">
                  <c:v>19.354838709677427</c:v>
                </c:pt>
                <c:pt idx="3">
                  <c:v>12.903225806451612</c:v>
                </c:pt>
                <c:pt idx="4">
                  <c:v>24.731182795698928</c:v>
                </c:pt>
                <c:pt idx="5">
                  <c:v>22.580645161290324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919904"/>
        <c:axId val="466923040"/>
      </c:barChart>
      <c:catAx>
        <c:axId val="46691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3040"/>
        <c:crosses val="autoZero"/>
        <c:auto val="1"/>
        <c:lblAlgn val="ctr"/>
        <c:lblOffset val="100"/>
        <c:noMultiLvlLbl val="0"/>
      </c:catAx>
      <c:valAx>
        <c:axId val="46692304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1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'Use FB'!$D$25</c:f>
              <c:strCache>
                <c:ptCount val="1"/>
                <c:pt idx="0">
                  <c:v>Hungarian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'Use FB'!$C$26:$C$31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'Use FB'!$D$26:$D$31</c:f>
              <c:numCache>
                <c:formatCode>General</c:formatCode>
                <c:ptCount val="6"/>
                <c:pt idx="0">
                  <c:v>54.237288135593218</c:v>
                </c:pt>
                <c:pt idx="1">
                  <c:v>20.338983050847457</c:v>
                </c:pt>
                <c:pt idx="2">
                  <c:v>11.016949152542372</c:v>
                </c:pt>
                <c:pt idx="3">
                  <c:v>6.7796610169491522</c:v>
                </c:pt>
                <c:pt idx="4">
                  <c:v>5.0847457627118642</c:v>
                </c:pt>
                <c:pt idx="5">
                  <c:v>2.5423728813559321</c:v>
                </c:pt>
              </c:numCache>
            </c:numRef>
          </c:val>
        </c:ser>
        <c:ser>
          <c:idx val="1"/>
          <c:order val="1"/>
          <c:tx>
            <c:strRef>
              <c:f>'Use FB'!$E$25</c:f>
              <c:strCache>
                <c:ptCount val="1"/>
                <c:pt idx="0">
                  <c:v>German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'Use FB'!$C$26:$C$31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'Use FB'!$E$26:$E$31</c:f>
              <c:numCache>
                <c:formatCode>0.00</c:formatCode>
                <c:ptCount val="6"/>
                <c:pt idx="0">
                  <c:v>21.50537634408602</c:v>
                </c:pt>
                <c:pt idx="1">
                  <c:v>21.50537634408602</c:v>
                </c:pt>
                <c:pt idx="2">
                  <c:v>19.35483870967742</c:v>
                </c:pt>
                <c:pt idx="3">
                  <c:v>11.827956989247312</c:v>
                </c:pt>
                <c:pt idx="4">
                  <c:v>8.6021505376344081</c:v>
                </c:pt>
                <c:pt idx="5">
                  <c:v>17.204301075268816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928136"/>
        <c:axId val="466926176"/>
      </c:barChart>
      <c:catAx>
        <c:axId val="466928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6176"/>
        <c:crosses val="autoZero"/>
        <c:auto val="1"/>
        <c:lblAlgn val="ctr"/>
        <c:lblOffset val="100"/>
        <c:noMultiLvlLbl val="0"/>
      </c:catAx>
      <c:valAx>
        <c:axId val="46692617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Tabelle1!$E$2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Tabelle1!$D$3:$D$8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Tabelle1!$E$3:$E$8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11</c:v>
                </c:pt>
                <c:pt idx="4">
                  <c:v>10</c:v>
                </c:pt>
                <c:pt idx="5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824912"/>
        <c:axId val="462825304"/>
      </c:barChart>
      <c:catAx>
        <c:axId val="46282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825304"/>
        <c:crosses val="autoZero"/>
        <c:auto val="1"/>
        <c:lblAlgn val="ctr"/>
        <c:lblOffset val="100"/>
        <c:noMultiLvlLbl val="0"/>
      </c:catAx>
      <c:valAx>
        <c:axId val="46282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82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935133108361455E-2"/>
          <c:y val="3.7801190344164751E-2"/>
          <c:w val="0.6975516358327547"/>
          <c:h val="0.6464633470112009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'demographic data'!$J$31:$J$35</c:f>
              <c:strCache>
                <c:ptCount val="5"/>
                <c:pt idx="0">
                  <c:v>school degree</c:v>
                </c:pt>
                <c:pt idx="1">
                  <c:v>apprenticeship or educational training</c:v>
                </c:pt>
                <c:pt idx="2">
                  <c:v>university degree three years</c:v>
                </c:pt>
                <c:pt idx="3">
                  <c:v>Universitydegree with more than three years</c:v>
                </c:pt>
                <c:pt idx="4">
                  <c:v>doctoral degree or above</c:v>
                </c:pt>
              </c:strCache>
            </c:strRef>
          </c:cat>
          <c:val>
            <c:numRef>
              <c:f>'demographic data'!$K$31:$K$35</c:f>
              <c:numCache>
                <c:formatCode>0.00</c:formatCode>
                <c:ptCount val="5"/>
                <c:pt idx="0">
                  <c:v>13.978494623655918</c:v>
                </c:pt>
                <c:pt idx="1">
                  <c:v>29.032258064516135</c:v>
                </c:pt>
                <c:pt idx="2">
                  <c:v>31.182795698924725</c:v>
                </c:pt>
                <c:pt idx="3">
                  <c:v>23.655913978494631</c:v>
                </c:pt>
                <c:pt idx="4">
                  <c:v>2.150537634408602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2.2965639933306203E-2"/>
          <c:y val="0.67572688625189514"/>
          <c:w val="0.9770344837144288"/>
          <c:h val="0.3242731137481054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11428571428574"/>
          <c:y val="0.14620015240030487"/>
          <c:w val="0.62636310461192346"/>
          <c:h val="0.5893201253069168"/>
        </c:manualLayout>
      </c:layout>
      <c:pieChart>
        <c:varyColors val="1"/>
        <c:ser>
          <c:idx val="0"/>
          <c:order val="0"/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'demographic data'!$P$42:$P$47</c:f>
              <c:strCache>
                <c:ptCount val="6"/>
                <c:pt idx="0">
                  <c:v>till 20 years</c:v>
                </c:pt>
                <c:pt idx="1">
                  <c:v>21 - 25</c:v>
                </c:pt>
                <c:pt idx="2">
                  <c:v>26 - 30</c:v>
                </c:pt>
                <c:pt idx="3">
                  <c:v>31 - 35</c:v>
                </c:pt>
                <c:pt idx="4">
                  <c:v>36 - 40</c:v>
                </c:pt>
                <c:pt idx="5">
                  <c:v>more than 36 years</c:v>
                </c:pt>
              </c:strCache>
            </c:strRef>
          </c:cat>
          <c:val>
            <c:numRef>
              <c:f>'demographic data'!$Q$42:$Q$47</c:f>
              <c:numCache>
                <c:formatCode>0.00</c:formatCode>
                <c:ptCount val="6"/>
                <c:pt idx="0">
                  <c:v>7.5268817204301097</c:v>
                </c:pt>
                <c:pt idx="1">
                  <c:v>33.333333333333336</c:v>
                </c:pt>
                <c:pt idx="2">
                  <c:v>22.580645161290324</c:v>
                </c:pt>
                <c:pt idx="3">
                  <c:v>20.43010752688172</c:v>
                </c:pt>
                <c:pt idx="4">
                  <c:v>5.3763440860215068</c:v>
                </c:pt>
                <c:pt idx="5">
                  <c:v>10.75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75960895337521028"/>
          <c:w val="1"/>
          <c:h val="0.2403911607823215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'demographic data'!$K$35:$K$37</c:f>
              <c:strCache>
                <c:ptCount val="3"/>
                <c:pt idx="0">
                  <c:v>no answer</c:v>
                </c:pt>
                <c:pt idx="1">
                  <c:v>men</c:v>
                </c:pt>
                <c:pt idx="2">
                  <c:v>woman</c:v>
                </c:pt>
              </c:strCache>
            </c:strRef>
          </c:cat>
          <c:val>
            <c:numRef>
              <c:f>'demographic data'!$L$35:$L$37</c:f>
              <c:numCache>
                <c:formatCode>####.0</c:formatCode>
                <c:ptCount val="3"/>
                <c:pt idx="0">
                  <c:v>1.4778325123152707</c:v>
                </c:pt>
                <c:pt idx="1">
                  <c:v>48.275862068965516</c:v>
                </c:pt>
                <c:pt idx="2">
                  <c:v>50.24630541871921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6805924597220712"/>
          <c:y val="0.82281542003047692"/>
          <c:w val="0.69000523410513104"/>
          <c:h val="0.1746003955516648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5978318695571E-2"/>
          <c:y val="2.0071384951977536E-2"/>
          <c:w val="0.84287660367700679"/>
          <c:h val="0.83224562183171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'why would you forward informati'!$C$7</c:f>
              <c:strCache>
                <c:ptCount val="1"/>
                <c:pt idx="0">
                  <c:v>Hungarian</c:v>
                </c:pt>
              </c:strCache>
            </c:strRef>
          </c:tx>
          <c:invertIfNegative val="0"/>
          <c:cat>
            <c:strRef>
              <c:f>'why would you forward informati'!$B$8:$B$13</c:f>
              <c:strCache>
                <c:ptCount val="6"/>
                <c:pt idx="0">
                  <c:v>strongly agree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strongly disagree</c:v>
                </c:pt>
              </c:strCache>
            </c:strRef>
          </c:cat>
          <c:val>
            <c:numRef>
              <c:f>'why would you forward informati'!$C$8:$C$13</c:f>
              <c:numCache>
                <c:formatCode>General</c:formatCode>
                <c:ptCount val="6"/>
                <c:pt idx="0">
                  <c:v>6.8965517241379306</c:v>
                </c:pt>
                <c:pt idx="1">
                  <c:v>17.241379310344826</c:v>
                </c:pt>
                <c:pt idx="2">
                  <c:v>31.896551724137932</c:v>
                </c:pt>
                <c:pt idx="3">
                  <c:v>22.413793103448274</c:v>
                </c:pt>
                <c:pt idx="4">
                  <c:v>12.931034482758619</c:v>
                </c:pt>
                <c:pt idx="5">
                  <c:v>8.6206896551724128</c:v>
                </c:pt>
              </c:numCache>
            </c:numRef>
          </c:val>
        </c:ser>
        <c:ser>
          <c:idx val="1"/>
          <c:order val="1"/>
          <c:tx>
            <c:strRef>
              <c:f>'why would you forward informati'!$D$7</c:f>
              <c:strCache>
                <c:ptCount val="1"/>
                <c:pt idx="0">
                  <c:v>German</c:v>
                </c:pt>
              </c:strCache>
            </c:strRef>
          </c:tx>
          <c:invertIfNegative val="0"/>
          <c:cat>
            <c:strRef>
              <c:f>'why would you forward informati'!$B$8:$B$13</c:f>
              <c:strCache>
                <c:ptCount val="6"/>
                <c:pt idx="0">
                  <c:v>strongly agree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strongly disagree</c:v>
                </c:pt>
              </c:strCache>
            </c:strRef>
          </c:cat>
          <c:val>
            <c:numRef>
              <c:f>'why would you forward informati'!$D$8:$D$13</c:f>
              <c:numCache>
                <c:formatCode>General</c:formatCode>
                <c:ptCount val="6"/>
                <c:pt idx="0">
                  <c:v>5.4347826086956506</c:v>
                </c:pt>
                <c:pt idx="1">
                  <c:v>10.869565217391312</c:v>
                </c:pt>
                <c:pt idx="2">
                  <c:v>22.826086956521724</c:v>
                </c:pt>
                <c:pt idx="3">
                  <c:v>25</c:v>
                </c:pt>
                <c:pt idx="4">
                  <c:v>13.043478260869565</c:v>
                </c:pt>
                <c:pt idx="5">
                  <c:v>22.826086956521724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826088"/>
        <c:axId val="328737424"/>
      </c:barChart>
      <c:catAx>
        <c:axId val="462826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28737424"/>
        <c:crosses val="autoZero"/>
        <c:auto val="1"/>
        <c:lblAlgn val="ctr"/>
        <c:lblOffset val="100"/>
        <c:noMultiLvlLbl val="0"/>
      </c:catAx>
      <c:valAx>
        <c:axId val="32873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2826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'why would you forward informati'!$C$30</c:f>
              <c:strCache>
                <c:ptCount val="1"/>
                <c:pt idx="0">
                  <c:v>Hungarian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'why would you forward informati'!$B$31:$B$36</c:f>
              <c:strCache>
                <c:ptCount val="6"/>
                <c:pt idx="0">
                  <c:v>strongly agree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strongly disagree</c:v>
                </c:pt>
              </c:strCache>
            </c:strRef>
          </c:cat>
          <c:val>
            <c:numRef>
              <c:f>'why would you forward informati'!$C$31:$C$36</c:f>
              <c:numCache>
                <c:formatCode>General</c:formatCode>
                <c:ptCount val="6"/>
                <c:pt idx="0">
                  <c:v>5.1282051282051277</c:v>
                </c:pt>
                <c:pt idx="1">
                  <c:v>17.948717948717935</c:v>
                </c:pt>
                <c:pt idx="2">
                  <c:v>34.188034188034187</c:v>
                </c:pt>
                <c:pt idx="3">
                  <c:v>25.641025641025639</c:v>
                </c:pt>
                <c:pt idx="4">
                  <c:v>5.9829059829059812</c:v>
                </c:pt>
                <c:pt idx="5">
                  <c:v>11.111111111111105</c:v>
                </c:pt>
              </c:numCache>
            </c:numRef>
          </c:val>
        </c:ser>
        <c:ser>
          <c:idx val="1"/>
          <c:order val="1"/>
          <c:tx>
            <c:strRef>
              <c:f>'why would you forward informati'!$D$30</c:f>
              <c:strCache>
                <c:ptCount val="1"/>
                <c:pt idx="0">
                  <c:v>German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'why would you forward informati'!$B$31:$B$36</c:f>
              <c:strCache>
                <c:ptCount val="6"/>
                <c:pt idx="0">
                  <c:v>strongly agree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strongly disagree</c:v>
                </c:pt>
              </c:strCache>
            </c:strRef>
          </c:cat>
          <c:val>
            <c:numRef>
              <c:f>'why would you forward informati'!$D$31:$D$36</c:f>
              <c:numCache>
                <c:formatCode>General</c:formatCode>
                <c:ptCount val="6"/>
                <c:pt idx="0">
                  <c:v>2.1739130434782608</c:v>
                </c:pt>
                <c:pt idx="1">
                  <c:v>2.1739130434782608</c:v>
                </c:pt>
                <c:pt idx="2">
                  <c:v>4.3478260869565215</c:v>
                </c:pt>
                <c:pt idx="3">
                  <c:v>4.3478260869565215</c:v>
                </c:pt>
                <c:pt idx="4">
                  <c:v>20.652173913043484</c:v>
                </c:pt>
                <c:pt idx="5">
                  <c:v>66.304347826086882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925392"/>
        <c:axId val="466926568"/>
      </c:barChart>
      <c:catAx>
        <c:axId val="46692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6568"/>
        <c:crosses val="autoZero"/>
        <c:auto val="1"/>
        <c:lblAlgn val="ctr"/>
        <c:lblOffset val="100"/>
        <c:noMultiLvlLbl val="0"/>
      </c:catAx>
      <c:valAx>
        <c:axId val="46692656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'kind of information'!$C$21</c:f>
              <c:strCache>
                <c:ptCount val="1"/>
                <c:pt idx="0">
                  <c:v>Hungarian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'kind of information'!$B$22:$B$27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'kind of information'!$C$22:$C$27</c:f>
              <c:numCache>
                <c:formatCode>General</c:formatCode>
                <c:ptCount val="6"/>
                <c:pt idx="0">
                  <c:v>5.1282051282051277</c:v>
                </c:pt>
                <c:pt idx="1">
                  <c:v>14.52991452991453</c:v>
                </c:pt>
                <c:pt idx="2">
                  <c:v>18.803418803418804</c:v>
                </c:pt>
                <c:pt idx="3">
                  <c:v>12.820512820512819</c:v>
                </c:pt>
                <c:pt idx="4">
                  <c:v>28.20512820512819</c:v>
                </c:pt>
                <c:pt idx="5">
                  <c:v>20.512820512820511</c:v>
                </c:pt>
              </c:numCache>
            </c:numRef>
          </c:val>
        </c:ser>
        <c:ser>
          <c:idx val="1"/>
          <c:order val="1"/>
          <c:tx>
            <c:strRef>
              <c:f>'kind of information'!$D$21</c:f>
              <c:strCache>
                <c:ptCount val="1"/>
                <c:pt idx="0">
                  <c:v>German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'kind of information'!$B$22:$B$27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'kind of information'!$D$22:$D$27</c:f>
              <c:numCache>
                <c:formatCode>General</c:formatCode>
                <c:ptCount val="6"/>
                <c:pt idx="0">
                  <c:v>4.3478260869565215</c:v>
                </c:pt>
                <c:pt idx="1">
                  <c:v>8.6956521739130448</c:v>
                </c:pt>
                <c:pt idx="2">
                  <c:v>19.565217391304333</c:v>
                </c:pt>
                <c:pt idx="3">
                  <c:v>20.652173913043484</c:v>
                </c:pt>
                <c:pt idx="4">
                  <c:v>13.043478260869565</c:v>
                </c:pt>
                <c:pt idx="5">
                  <c:v>33.695652173913039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930880"/>
        <c:axId val="466921864"/>
      </c:barChart>
      <c:catAx>
        <c:axId val="46693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1864"/>
        <c:crosses val="autoZero"/>
        <c:auto val="1"/>
        <c:lblAlgn val="ctr"/>
        <c:lblOffset val="100"/>
        <c:noMultiLvlLbl val="0"/>
      </c:catAx>
      <c:valAx>
        <c:axId val="46692186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3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'kind of information'!$C$7</c:f>
              <c:strCache>
                <c:ptCount val="1"/>
                <c:pt idx="0">
                  <c:v>Hungarian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'kind of information'!$B$8:$B$13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'kind of information'!$C$8:$C$13</c:f>
              <c:numCache>
                <c:formatCode>General</c:formatCode>
                <c:ptCount val="6"/>
                <c:pt idx="0">
                  <c:v>5.1282051282051277</c:v>
                </c:pt>
                <c:pt idx="1">
                  <c:v>8.5470085470085451</c:v>
                </c:pt>
                <c:pt idx="2">
                  <c:v>23.931623931623918</c:v>
                </c:pt>
                <c:pt idx="3">
                  <c:v>23.931623931623918</c:v>
                </c:pt>
                <c:pt idx="4">
                  <c:v>18.803418803418804</c:v>
                </c:pt>
                <c:pt idx="5">
                  <c:v>19.658119658119656</c:v>
                </c:pt>
              </c:numCache>
            </c:numRef>
          </c:val>
        </c:ser>
        <c:ser>
          <c:idx val="1"/>
          <c:order val="1"/>
          <c:tx>
            <c:strRef>
              <c:f>'kind of information'!$D$7</c:f>
              <c:strCache>
                <c:ptCount val="1"/>
                <c:pt idx="0">
                  <c:v>German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'kind of information'!$B$8:$B$13</c:f>
              <c:strCache>
                <c:ptCount val="6"/>
                <c:pt idx="0">
                  <c:v>always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never</c:v>
                </c:pt>
              </c:strCache>
            </c:strRef>
          </c:cat>
          <c:val>
            <c:numRef>
              <c:f>'kind of information'!$D$8:$D$13</c:f>
              <c:numCache>
                <c:formatCode>####.0</c:formatCode>
                <c:ptCount val="6"/>
                <c:pt idx="0">
                  <c:v>5.3763440860215068</c:v>
                </c:pt>
                <c:pt idx="1">
                  <c:v>8.6021505376344098</c:v>
                </c:pt>
                <c:pt idx="2">
                  <c:v>9.6774193548387135</c:v>
                </c:pt>
                <c:pt idx="3">
                  <c:v>12.903225806451612</c:v>
                </c:pt>
                <c:pt idx="4">
                  <c:v>19.354838709677434</c:v>
                </c:pt>
                <c:pt idx="5">
                  <c:v>44.086021505376323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66930096"/>
        <c:axId val="466921080"/>
      </c:barChart>
      <c:catAx>
        <c:axId val="46693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1080"/>
        <c:crosses val="autoZero"/>
        <c:auto val="1"/>
        <c:lblAlgn val="ctr"/>
        <c:lblOffset val="100"/>
        <c:noMultiLvlLbl val="0"/>
      </c:catAx>
      <c:valAx>
        <c:axId val="466921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3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20A59-19E8-4CF4-8807-229DEBD1DB3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3CDED-FA40-49F5-B3B6-0028653773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7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statistical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methods</a:t>
            </a:r>
            <a:r>
              <a:rPr lang="de-DE" baseline="0" dirty="0" smtClean="0"/>
              <a:t>?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methods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?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3CDED-FA40-49F5-B3B6-0028653773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5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anybody</a:t>
            </a:r>
            <a:r>
              <a:rPr lang="de-DE" dirty="0" smtClean="0"/>
              <a:t> a </a:t>
            </a:r>
            <a:r>
              <a:rPr lang="de-DE" dirty="0" err="1" smtClean="0"/>
              <a:t>research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question</a:t>
            </a:r>
            <a:r>
              <a:rPr lang="de-DE" baseline="0" dirty="0" smtClean="0"/>
              <a:t>?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en-US" sz="1200" b="1" i="1" dirty="0" smtClean="0">
                <a:sym typeface="Wingdings" panose="05000000000000000000" pitchFamily="2" charset="2"/>
              </a:rPr>
              <a:t>Keep it simple </a:t>
            </a:r>
            <a:endParaRPr lang="en-GB" sz="1200" b="0" i="0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3CDED-FA40-49F5-B3B6-00286537734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903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Im Notfall Kreise</a:t>
            </a:r>
            <a:r>
              <a:rPr lang="de-DE" baseline="0" dirty="0" smtClean="0"/>
              <a:t> mit Kreuzen und Dreiecken malen …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3CDED-FA40-49F5-B3B6-00286537734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8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Median – erklären mit Einkommen, wenn einer Millionär ist kommt es zur Verzerrung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3CDED-FA40-49F5-B3B6-00286537734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49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Mögliche Streuungsdiagramme anmalen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3CDED-FA40-49F5-B3B6-00286537734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8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1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6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89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4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9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4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7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7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4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59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00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80AA1-8D37-412E-AED9-23BC37C6FD86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686E3-4082-4BEF-93C3-5F287E42D7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control" Target="../activeX/activeX38.xml"/><Relationship Id="rId21" Type="http://schemas.openxmlformats.org/officeDocument/2006/relationships/control" Target="../activeX/activeX20.xml"/><Relationship Id="rId34" Type="http://schemas.openxmlformats.org/officeDocument/2006/relationships/control" Target="../activeX/activeX33.xml"/><Relationship Id="rId42" Type="http://schemas.openxmlformats.org/officeDocument/2006/relationships/control" Target="../activeX/activeX41.xml"/><Relationship Id="rId47" Type="http://schemas.openxmlformats.org/officeDocument/2006/relationships/control" Target="../activeX/activeX46.xml"/><Relationship Id="rId50" Type="http://schemas.openxmlformats.org/officeDocument/2006/relationships/control" Target="../activeX/activeX49.xml"/><Relationship Id="rId55" Type="http://schemas.openxmlformats.org/officeDocument/2006/relationships/control" Target="../activeX/activeX54.xml"/><Relationship Id="rId63" Type="http://schemas.openxmlformats.org/officeDocument/2006/relationships/control" Target="../activeX/activeX62.xml"/><Relationship Id="rId68" Type="http://schemas.openxmlformats.org/officeDocument/2006/relationships/control" Target="../activeX/activeX67.xml"/><Relationship Id="rId76" Type="http://schemas.openxmlformats.org/officeDocument/2006/relationships/control" Target="../activeX/activeX75.xml"/><Relationship Id="rId84" Type="http://schemas.openxmlformats.org/officeDocument/2006/relationships/control" Target="../activeX/activeX83.xml"/><Relationship Id="rId7" Type="http://schemas.openxmlformats.org/officeDocument/2006/relationships/control" Target="../activeX/activeX6.xml"/><Relationship Id="rId71" Type="http://schemas.openxmlformats.org/officeDocument/2006/relationships/control" Target="../activeX/activeX70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9" Type="http://schemas.openxmlformats.org/officeDocument/2006/relationships/control" Target="../activeX/activeX28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45" Type="http://schemas.openxmlformats.org/officeDocument/2006/relationships/control" Target="../activeX/activeX44.xml"/><Relationship Id="rId53" Type="http://schemas.openxmlformats.org/officeDocument/2006/relationships/control" Target="../activeX/activeX52.xml"/><Relationship Id="rId58" Type="http://schemas.openxmlformats.org/officeDocument/2006/relationships/control" Target="../activeX/activeX57.xml"/><Relationship Id="rId66" Type="http://schemas.openxmlformats.org/officeDocument/2006/relationships/control" Target="../activeX/activeX65.xml"/><Relationship Id="rId74" Type="http://schemas.openxmlformats.org/officeDocument/2006/relationships/control" Target="../activeX/activeX73.xml"/><Relationship Id="rId79" Type="http://schemas.openxmlformats.org/officeDocument/2006/relationships/control" Target="../activeX/activeX78.xml"/><Relationship Id="rId87" Type="http://schemas.openxmlformats.org/officeDocument/2006/relationships/image" Target="../media/image1.wmf"/><Relationship Id="rId5" Type="http://schemas.openxmlformats.org/officeDocument/2006/relationships/control" Target="../activeX/activeX4.xml"/><Relationship Id="rId61" Type="http://schemas.openxmlformats.org/officeDocument/2006/relationships/control" Target="../activeX/activeX60.xml"/><Relationship Id="rId82" Type="http://schemas.openxmlformats.org/officeDocument/2006/relationships/control" Target="../activeX/activeX81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43" Type="http://schemas.openxmlformats.org/officeDocument/2006/relationships/control" Target="../activeX/activeX42.xml"/><Relationship Id="rId48" Type="http://schemas.openxmlformats.org/officeDocument/2006/relationships/control" Target="../activeX/activeX47.xml"/><Relationship Id="rId56" Type="http://schemas.openxmlformats.org/officeDocument/2006/relationships/control" Target="../activeX/activeX55.xml"/><Relationship Id="rId64" Type="http://schemas.openxmlformats.org/officeDocument/2006/relationships/control" Target="../activeX/activeX63.xml"/><Relationship Id="rId69" Type="http://schemas.openxmlformats.org/officeDocument/2006/relationships/control" Target="../activeX/activeX68.xml"/><Relationship Id="rId77" Type="http://schemas.openxmlformats.org/officeDocument/2006/relationships/control" Target="../activeX/activeX76.xml"/><Relationship Id="rId8" Type="http://schemas.openxmlformats.org/officeDocument/2006/relationships/control" Target="../activeX/activeX7.xml"/><Relationship Id="rId51" Type="http://schemas.openxmlformats.org/officeDocument/2006/relationships/control" Target="../activeX/activeX50.xml"/><Relationship Id="rId72" Type="http://schemas.openxmlformats.org/officeDocument/2006/relationships/control" Target="../activeX/activeX71.xml"/><Relationship Id="rId80" Type="http://schemas.openxmlformats.org/officeDocument/2006/relationships/control" Target="../activeX/activeX79.xml"/><Relationship Id="rId85" Type="http://schemas.openxmlformats.org/officeDocument/2006/relationships/slideLayout" Target="../slideLayouts/slideLayout2.xml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control" Target="../activeX/activeX45.xml"/><Relationship Id="rId59" Type="http://schemas.openxmlformats.org/officeDocument/2006/relationships/control" Target="../activeX/activeX58.xml"/><Relationship Id="rId67" Type="http://schemas.openxmlformats.org/officeDocument/2006/relationships/control" Target="../activeX/activeX66.xml"/><Relationship Id="rId20" Type="http://schemas.openxmlformats.org/officeDocument/2006/relationships/control" Target="../activeX/activeX19.xml"/><Relationship Id="rId41" Type="http://schemas.openxmlformats.org/officeDocument/2006/relationships/control" Target="../activeX/activeX40.xml"/><Relationship Id="rId54" Type="http://schemas.openxmlformats.org/officeDocument/2006/relationships/control" Target="../activeX/activeX53.xml"/><Relationship Id="rId62" Type="http://schemas.openxmlformats.org/officeDocument/2006/relationships/control" Target="../activeX/activeX61.xml"/><Relationship Id="rId70" Type="http://schemas.openxmlformats.org/officeDocument/2006/relationships/control" Target="../activeX/activeX69.xml"/><Relationship Id="rId75" Type="http://schemas.openxmlformats.org/officeDocument/2006/relationships/control" Target="../activeX/activeX74.xml"/><Relationship Id="rId83" Type="http://schemas.openxmlformats.org/officeDocument/2006/relationships/control" Target="../activeX/activeX82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control" Target="../activeX/activeX48.xml"/><Relationship Id="rId57" Type="http://schemas.openxmlformats.org/officeDocument/2006/relationships/control" Target="../activeX/activeX56.xml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44" Type="http://schemas.openxmlformats.org/officeDocument/2006/relationships/control" Target="../activeX/activeX43.xml"/><Relationship Id="rId52" Type="http://schemas.openxmlformats.org/officeDocument/2006/relationships/control" Target="../activeX/activeX51.xml"/><Relationship Id="rId60" Type="http://schemas.openxmlformats.org/officeDocument/2006/relationships/control" Target="../activeX/activeX59.xml"/><Relationship Id="rId65" Type="http://schemas.openxmlformats.org/officeDocument/2006/relationships/control" Target="../activeX/activeX64.xml"/><Relationship Id="rId73" Type="http://schemas.openxmlformats.org/officeDocument/2006/relationships/control" Target="../activeX/activeX72.xml"/><Relationship Id="rId78" Type="http://schemas.openxmlformats.org/officeDocument/2006/relationships/control" Target="../activeX/activeX77.xml"/><Relationship Id="rId81" Type="http://schemas.openxmlformats.org/officeDocument/2006/relationships/control" Target="../activeX/activeX80.xml"/><Relationship Id="rId86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Methods to prepare and organize scientific work </a:t>
            </a:r>
            <a:endParaRPr lang="en-GB" sz="7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Tom Sander</a:t>
            </a:r>
          </a:p>
          <a:p>
            <a:r>
              <a:rPr lang="de-DE" sz="4000" dirty="0" smtClean="0"/>
              <a:t>University </a:t>
            </a:r>
            <a:r>
              <a:rPr lang="de-DE" sz="4000" dirty="0" err="1" smtClean="0"/>
              <a:t>of</a:t>
            </a:r>
            <a:r>
              <a:rPr lang="de-DE" sz="4000" dirty="0" smtClean="0"/>
              <a:t> Ludwigshafen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392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collection tools / methods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Interview</a:t>
            </a:r>
          </a:p>
          <a:p>
            <a:r>
              <a:rPr lang="de-DE" sz="4800" dirty="0" smtClean="0"/>
              <a:t>Survey</a:t>
            </a:r>
          </a:p>
          <a:p>
            <a:r>
              <a:rPr lang="de-DE" sz="4800" dirty="0" smtClean="0"/>
              <a:t>Experiment</a:t>
            </a:r>
          </a:p>
          <a:p>
            <a:r>
              <a:rPr lang="de-DE" sz="4800" dirty="0" smtClean="0"/>
              <a:t>Observation</a:t>
            </a:r>
          </a:p>
          <a:p>
            <a:pPr marL="0" indent="0">
              <a:buNone/>
            </a:pPr>
            <a:r>
              <a:rPr lang="de-DE" sz="4800" dirty="0" smtClean="0"/>
              <a:t>…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453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Online Survey to collect the data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distribution to individuals and low cost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Collected data is electronically available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Real time feedback about response rate 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Information about person who has filled out the questionnaire is missing 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 anybody has access to the internet 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 anybody accept online surveys and trust online surveys 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Frequency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often is the attribute / characteristic observed?</a:t>
            </a:r>
          </a:p>
          <a:p>
            <a:r>
              <a:rPr lang="en-US" sz="4400" dirty="0" smtClean="0"/>
              <a:t>Intensity of the attribute can be presented if an ordinal or metric scale has been used;</a:t>
            </a:r>
          </a:p>
          <a:p>
            <a:r>
              <a:rPr lang="en-US" sz="4400" dirty="0" smtClean="0"/>
              <a:t>Histogram is useful to use for this kind of analysis.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32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Frequency distribution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Mode – most often observed value – Minimum nominal scale</a:t>
            </a:r>
          </a:p>
          <a:p>
            <a:r>
              <a:rPr lang="en-US" sz="3200" dirty="0" smtClean="0"/>
              <a:t>Median – is the value in the middle of the hierarchy – Minimum ordinal scale</a:t>
            </a:r>
          </a:p>
          <a:p>
            <a:r>
              <a:rPr lang="en-US" sz="3200" dirty="0" smtClean="0"/>
              <a:t>Mean – summarize all observed values and divided by the number of participants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This analysis provides the opportunity to present a tendency and gives  first explanations possibilities</a:t>
            </a:r>
          </a:p>
        </p:txBody>
      </p:sp>
    </p:spTree>
    <p:extLst>
      <p:ext uri="{BB962C8B-B14F-4D97-AF65-F5344CB8AC3E}">
        <p14:creationId xmlns:p14="http://schemas.microsoft.com/office/powerpoint/2010/main" val="34486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Correlation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 a relationship between two observations? </a:t>
            </a:r>
          </a:p>
          <a:p>
            <a:r>
              <a:rPr lang="en-US" dirty="0" smtClean="0"/>
              <a:t>Exist a dependency between two variables?</a:t>
            </a:r>
          </a:p>
          <a:p>
            <a:r>
              <a:rPr lang="en-US" dirty="0" smtClean="0"/>
              <a:t>How intensive is the correlation?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If I take more sugar to make a cake than the cake is more sweet.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Is it possible to predict the result with our analysis?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We have to try 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Example for a research project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2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Research </a:t>
            </a:r>
            <a:r>
              <a:rPr lang="en-US" b="1" dirty="0" smtClean="0"/>
              <a:t>Question</a:t>
            </a:r>
            <a:r>
              <a:rPr lang="de-DE" b="1" dirty="0" smtClean="0"/>
              <a:t> / Topic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Research topic - Use of private SNS</a:t>
            </a:r>
          </a:p>
          <a:p>
            <a:pPr marL="0" indent="0">
              <a:buNone/>
            </a:pPr>
            <a:r>
              <a:rPr lang="en-US" sz="4000" dirty="0" smtClean="0"/>
              <a:t>Research question – Exist a difference to use private SNSs between Hungarian and German students ?</a:t>
            </a:r>
          </a:p>
          <a:p>
            <a:pPr marL="0" indent="0">
              <a:buNone/>
            </a:pPr>
            <a:r>
              <a:rPr lang="en-US" sz="4000" dirty="0" smtClean="0"/>
              <a:t>Statement – Their exist a difference between German and Hungarian students</a:t>
            </a:r>
          </a:p>
          <a:p>
            <a:pPr marL="0" indent="0">
              <a:buNone/>
            </a:pPr>
            <a:r>
              <a:rPr lang="en-US" sz="4000" dirty="0" smtClean="0"/>
              <a:t>Method – Online survey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86"/>
          <a:srcRect l="329" t="24217" r="45791" b="11916"/>
          <a:stretch/>
        </p:blipFill>
        <p:spPr>
          <a:xfrm>
            <a:off x="1524000" y="365125"/>
            <a:ext cx="9378165" cy="6249987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4428" name="HTMLOption1" r:id="rId2" imgW="257040" imgH="304920"/>
        </mc:Choice>
        <mc:Fallback>
          <p:control name="HTMLOption1" r:id="rId2" imgW="257040" imgH="304920">
            <p:pic>
              <p:nvPicPr>
                <p:cNvPr id="6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29" name="HTMLOption2" r:id="rId3" imgW="257040" imgH="304920"/>
        </mc:Choice>
        <mc:Fallback>
          <p:control name="HTMLOption2" r:id="rId3" imgW="257040" imgH="304920">
            <p:pic>
              <p:nvPicPr>
                <p:cNvPr id="7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0" name="HTMLOption3" r:id="rId4" imgW="257040" imgH="304920"/>
        </mc:Choice>
        <mc:Fallback>
          <p:control name="HTMLOption3" r:id="rId4" imgW="257040" imgH="304920">
            <p:pic>
              <p:nvPicPr>
                <p:cNvPr id="8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1" name="HTMLOption4" r:id="rId5" imgW="257040" imgH="304920"/>
        </mc:Choice>
        <mc:Fallback>
          <p:control name="HTMLOption4" r:id="rId5" imgW="257040" imgH="304920">
            <p:pic>
              <p:nvPicPr>
                <p:cNvPr id="9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2" name="HTMLOption5" r:id="rId6" imgW="257040" imgH="304920"/>
        </mc:Choice>
        <mc:Fallback>
          <p:control name="HTMLOption5" r:id="rId6" imgW="257040" imgH="304920">
            <p:pic>
              <p:nvPicPr>
                <p:cNvPr id="1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3" name="HTMLOption6" r:id="rId7" imgW="257040" imgH="304920"/>
        </mc:Choice>
        <mc:Fallback>
          <p:control name="HTMLOption6" r:id="rId7" imgW="257040" imgH="304920">
            <p:pic>
              <p:nvPicPr>
                <p:cNvPr id="11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4" name="HTMLOption7" r:id="rId8" imgW="257040" imgH="304920"/>
        </mc:Choice>
        <mc:Fallback>
          <p:control name="HTMLOption7" r:id="rId8" imgW="257040" imgH="304920">
            <p:pic>
              <p:nvPicPr>
                <p:cNvPr id="12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5" name="HTMLOption8" r:id="rId9" imgW="257040" imgH="304920"/>
        </mc:Choice>
        <mc:Fallback>
          <p:control name="HTMLOption8" r:id="rId9" imgW="257040" imgH="304920">
            <p:pic>
              <p:nvPicPr>
                <p:cNvPr id="13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6" name="HTMLOption9" r:id="rId10" imgW="257040" imgH="304920"/>
        </mc:Choice>
        <mc:Fallback>
          <p:control name="HTMLOption9" r:id="rId10" imgW="257040" imgH="304920">
            <p:pic>
              <p:nvPicPr>
                <p:cNvPr id="14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7" name="HTMLOption10" r:id="rId11" imgW="257040" imgH="304920"/>
        </mc:Choice>
        <mc:Fallback>
          <p:control name="HTMLOption10" r:id="rId11" imgW="257040" imgH="304920">
            <p:pic>
              <p:nvPicPr>
                <p:cNvPr id="15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8" name="HTMLOption11" r:id="rId12" imgW="257040" imgH="304920"/>
        </mc:Choice>
        <mc:Fallback>
          <p:control name="HTMLOption11" r:id="rId12" imgW="257040" imgH="304920">
            <p:pic>
              <p:nvPicPr>
                <p:cNvPr id="16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39" name="HTMLOption12" r:id="rId13" imgW="257040" imgH="304920"/>
        </mc:Choice>
        <mc:Fallback>
          <p:control name="HTMLOption12" r:id="rId13" imgW="257040" imgH="304920">
            <p:pic>
              <p:nvPicPr>
                <p:cNvPr id="17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0" name="HTMLOption13" r:id="rId14" imgW="257040" imgH="304920"/>
        </mc:Choice>
        <mc:Fallback>
          <p:control name="HTMLOption13" r:id="rId14" imgW="257040" imgH="304920">
            <p:pic>
              <p:nvPicPr>
                <p:cNvPr id="18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1" name="HTMLOption14" r:id="rId15" imgW="257040" imgH="304920"/>
        </mc:Choice>
        <mc:Fallback>
          <p:control name="HTMLOption14" r:id="rId15" imgW="257040" imgH="304920">
            <p:pic>
              <p:nvPicPr>
                <p:cNvPr id="19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2" name="HTMLOption15" r:id="rId16" imgW="257040" imgH="304920"/>
        </mc:Choice>
        <mc:Fallback>
          <p:control name="HTMLOption15" r:id="rId16" imgW="257040" imgH="304920">
            <p:pic>
              <p:nvPicPr>
                <p:cNvPr id="20" name="HTMLOption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3" name="HTMLOption16" r:id="rId17" imgW="257040" imgH="304920"/>
        </mc:Choice>
        <mc:Fallback>
          <p:control name="HTMLOption16" r:id="rId17" imgW="257040" imgH="304920">
            <p:pic>
              <p:nvPicPr>
                <p:cNvPr id="21" name="HTMLOption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4" name="HTMLOption17" r:id="rId18" imgW="257040" imgH="304920"/>
        </mc:Choice>
        <mc:Fallback>
          <p:control name="HTMLOption17" r:id="rId18" imgW="257040" imgH="304920">
            <p:pic>
              <p:nvPicPr>
                <p:cNvPr id="22" name="HTMLOption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5" name="HTMLOption18" r:id="rId19" imgW="257040" imgH="304920"/>
        </mc:Choice>
        <mc:Fallback>
          <p:control name="HTMLOption18" r:id="rId19" imgW="257040" imgH="304920">
            <p:pic>
              <p:nvPicPr>
                <p:cNvPr id="23" name="HTMLOption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6" name="HTMLOption19" r:id="rId20" imgW="257040" imgH="304920"/>
        </mc:Choice>
        <mc:Fallback>
          <p:control name="HTMLOption19" r:id="rId20" imgW="257040" imgH="304920">
            <p:pic>
              <p:nvPicPr>
                <p:cNvPr id="24" name="HTMLOption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7" name="HTMLOption20" r:id="rId21" imgW="257040" imgH="304920"/>
        </mc:Choice>
        <mc:Fallback>
          <p:control name="HTMLOption20" r:id="rId21" imgW="257040" imgH="304920">
            <p:pic>
              <p:nvPicPr>
                <p:cNvPr id="25" name="HTMLOption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8" name="HTMLOption21" r:id="rId22" imgW="257040" imgH="304920"/>
        </mc:Choice>
        <mc:Fallback>
          <p:control name="HTMLOption21" r:id="rId22" imgW="257040" imgH="304920">
            <p:pic>
              <p:nvPicPr>
                <p:cNvPr id="26" name="HTMLOption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49" name="HTMLOption22" r:id="rId23" imgW="257040" imgH="304920"/>
        </mc:Choice>
        <mc:Fallback>
          <p:control name="HTMLOption22" r:id="rId23" imgW="257040" imgH="304920">
            <p:pic>
              <p:nvPicPr>
                <p:cNvPr id="27" name="HTMLOption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0" name="HTMLOption23" r:id="rId24" imgW="257040" imgH="304920"/>
        </mc:Choice>
        <mc:Fallback>
          <p:control name="HTMLOption23" r:id="rId24" imgW="257040" imgH="304920">
            <p:pic>
              <p:nvPicPr>
                <p:cNvPr id="28" name="HTMLOption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1" name="HTMLOption24" r:id="rId25" imgW="257040" imgH="304920"/>
        </mc:Choice>
        <mc:Fallback>
          <p:control name="HTMLOption24" r:id="rId25" imgW="257040" imgH="304920">
            <p:pic>
              <p:nvPicPr>
                <p:cNvPr id="29" name="HTMLOption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2" name="HTMLOption25" r:id="rId26" imgW="257040" imgH="304920"/>
        </mc:Choice>
        <mc:Fallback>
          <p:control name="HTMLOption25" r:id="rId26" imgW="257040" imgH="304920">
            <p:pic>
              <p:nvPicPr>
                <p:cNvPr id="30" name="HTMLOption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3" name="HTMLOption26" r:id="rId27" imgW="257040" imgH="304920"/>
        </mc:Choice>
        <mc:Fallback>
          <p:control name="HTMLOption26" r:id="rId27" imgW="257040" imgH="304920">
            <p:pic>
              <p:nvPicPr>
                <p:cNvPr id="31" name="HTMLOption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4" name="HTMLOption27" r:id="rId28" imgW="257040" imgH="304920"/>
        </mc:Choice>
        <mc:Fallback>
          <p:control name="HTMLOption27" r:id="rId28" imgW="257040" imgH="304920">
            <p:pic>
              <p:nvPicPr>
                <p:cNvPr id="32" name="HTMLOption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5" name="HTMLOption28" r:id="rId29" imgW="257040" imgH="304920"/>
        </mc:Choice>
        <mc:Fallback>
          <p:control name="HTMLOption28" r:id="rId29" imgW="257040" imgH="304920">
            <p:pic>
              <p:nvPicPr>
                <p:cNvPr id="33" name="HTMLOption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6" name="HTMLOption29" r:id="rId30" imgW="257040" imgH="304920"/>
        </mc:Choice>
        <mc:Fallback>
          <p:control name="HTMLOption29" r:id="rId30" imgW="257040" imgH="304920">
            <p:pic>
              <p:nvPicPr>
                <p:cNvPr id="34" name="HTMLOption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7" name="HTMLOption30" r:id="rId31" imgW="257040" imgH="304920"/>
        </mc:Choice>
        <mc:Fallback>
          <p:control name="HTMLOption30" r:id="rId31" imgW="257040" imgH="304920">
            <p:pic>
              <p:nvPicPr>
                <p:cNvPr id="35" name="HTMLOption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8" name="HTMLOption31" r:id="rId32" imgW="257040" imgH="304920"/>
        </mc:Choice>
        <mc:Fallback>
          <p:control name="HTMLOption31" r:id="rId32" imgW="257040" imgH="304920">
            <p:pic>
              <p:nvPicPr>
                <p:cNvPr id="36" name="HTMLOption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59" name="HTMLOption32" r:id="rId33" imgW="257040" imgH="304920"/>
        </mc:Choice>
        <mc:Fallback>
          <p:control name="HTMLOption32" r:id="rId33" imgW="257040" imgH="304920">
            <p:pic>
              <p:nvPicPr>
                <p:cNvPr id="37" name="HTMLOption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0" name="HTMLOption33" r:id="rId34" imgW="257040" imgH="304920"/>
        </mc:Choice>
        <mc:Fallback>
          <p:control name="HTMLOption33" r:id="rId34" imgW="257040" imgH="304920">
            <p:pic>
              <p:nvPicPr>
                <p:cNvPr id="38" name="HTMLOption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1" name="HTMLOption34" r:id="rId35" imgW="257040" imgH="304920"/>
        </mc:Choice>
        <mc:Fallback>
          <p:control name="HTMLOption34" r:id="rId35" imgW="257040" imgH="304920">
            <p:pic>
              <p:nvPicPr>
                <p:cNvPr id="39" name="HTMLOption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2" name="HTMLOption35" r:id="rId36" imgW="257040" imgH="304920"/>
        </mc:Choice>
        <mc:Fallback>
          <p:control name="HTMLOption35" r:id="rId36" imgW="257040" imgH="304920">
            <p:pic>
              <p:nvPicPr>
                <p:cNvPr id="40" name="HTMLOption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3" name="HTMLOption36" r:id="rId37" imgW="257040" imgH="304920"/>
        </mc:Choice>
        <mc:Fallback>
          <p:control name="HTMLOption36" r:id="rId37" imgW="257040" imgH="304920">
            <p:pic>
              <p:nvPicPr>
                <p:cNvPr id="41" name="HTMLOption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4" name="HTMLOption37" r:id="rId38" imgW="257040" imgH="304920"/>
        </mc:Choice>
        <mc:Fallback>
          <p:control name="HTMLOption37" r:id="rId38" imgW="257040" imgH="304920">
            <p:pic>
              <p:nvPicPr>
                <p:cNvPr id="42" name="HTMLOption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5" name="HTMLOption38" r:id="rId39" imgW="257040" imgH="304920"/>
        </mc:Choice>
        <mc:Fallback>
          <p:control name="HTMLOption38" r:id="rId39" imgW="257040" imgH="304920">
            <p:pic>
              <p:nvPicPr>
                <p:cNvPr id="43" name="HTMLOption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6" name="HTMLOption39" r:id="rId40" imgW="257040" imgH="304920"/>
        </mc:Choice>
        <mc:Fallback>
          <p:control name="HTMLOption39" r:id="rId40" imgW="257040" imgH="304920">
            <p:pic>
              <p:nvPicPr>
                <p:cNvPr id="44" name="HTMLOption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7" name="HTMLOption40" r:id="rId41" imgW="257040" imgH="304920"/>
        </mc:Choice>
        <mc:Fallback>
          <p:control name="HTMLOption40" r:id="rId41" imgW="257040" imgH="304920">
            <p:pic>
              <p:nvPicPr>
                <p:cNvPr id="45" name="HTMLOption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8" name="HTMLOption41" r:id="rId42" imgW="257040" imgH="304920"/>
        </mc:Choice>
        <mc:Fallback>
          <p:control name="HTMLOption41" r:id="rId42" imgW="257040" imgH="304920">
            <p:pic>
              <p:nvPicPr>
                <p:cNvPr id="46" name="HTMLOption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69" name="HTMLOption42" r:id="rId43" imgW="257040" imgH="304920"/>
        </mc:Choice>
        <mc:Fallback>
          <p:control name="HTMLOption42" r:id="rId43" imgW="257040" imgH="304920">
            <p:pic>
              <p:nvPicPr>
                <p:cNvPr id="47" name="HTMLOption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0" name="HTMLOption43" r:id="rId44" imgW="257040" imgH="304920"/>
        </mc:Choice>
        <mc:Fallback>
          <p:control name="HTMLOption43" r:id="rId44" imgW="257040" imgH="304920">
            <p:pic>
              <p:nvPicPr>
                <p:cNvPr id="50" name="HTMLOption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1" name="HTMLOption44" r:id="rId45" imgW="257040" imgH="304920"/>
        </mc:Choice>
        <mc:Fallback>
          <p:control name="HTMLOption44" r:id="rId45" imgW="257040" imgH="304920">
            <p:pic>
              <p:nvPicPr>
                <p:cNvPr id="51" name="HTMLOption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2" name="HTMLOption45" r:id="rId46" imgW="257040" imgH="304920"/>
        </mc:Choice>
        <mc:Fallback>
          <p:control name="HTMLOption45" r:id="rId46" imgW="257040" imgH="304920">
            <p:pic>
              <p:nvPicPr>
                <p:cNvPr id="52" name="HTMLOption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3" name="HTMLOption46" r:id="rId47" imgW="257040" imgH="304920"/>
        </mc:Choice>
        <mc:Fallback>
          <p:control name="HTMLOption46" r:id="rId47" imgW="257040" imgH="304920">
            <p:pic>
              <p:nvPicPr>
                <p:cNvPr id="53" name="HTMLOption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4" name="HTMLOption47" r:id="rId48" imgW="257040" imgH="304920"/>
        </mc:Choice>
        <mc:Fallback>
          <p:control name="HTMLOption47" r:id="rId48" imgW="257040" imgH="304920">
            <p:pic>
              <p:nvPicPr>
                <p:cNvPr id="54" name="HTMLOption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5" name="HTMLOption48" r:id="rId49" imgW="257040" imgH="304920"/>
        </mc:Choice>
        <mc:Fallback>
          <p:control name="HTMLOption48" r:id="rId49" imgW="257040" imgH="304920">
            <p:pic>
              <p:nvPicPr>
                <p:cNvPr id="55" name="HTMLOption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6" name="HTMLOption49" r:id="rId50" imgW="257040" imgH="304920"/>
        </mc:Choice>
        <mc:Fallback>
          <p:control name="HTMLOption49" r:id="rId50" imgW="257040" imgH="304920">
            <p:pic>
              <p:nvPicPr>
                <p:cNvPr id="56" name="HTMLOption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7" name="HTMLOption50" r:id="rId51" imgW="257040" imgH="304920"/>
        </mc:Choice>
        <mc:Fallback>
          <p:control name="HTMLOption50" r:id="rId51" imgW="257040" imgH="304920">
            <p:pic>
              <p:nvPicPr>
                <p:cNvPr id="57" name="HTMLOption5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8" name="HTMLOption51" r:id="rId52" imgW="257040" imgH="304920"/>
        </mc:Choice>
        <mc:Fallback>
          <p:control name="HTMLOption51" r:id="rId52" imgW="257040" imgH="304920">
            <p:pic>
              <p:nvPicPr>
                <p:cNvPr id="58" name="HTMLOption5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79" name="HTMLOption52" r:id="rId53" imgW="257040" imgH="304920"/>
        </mc:Choice>
        <mc:Fallback>
          <p:control name="HTMLOption52" r:id="rId53" imgW="257040" imgH="304920">
            <p:pic>
              <p:nvPicPr>
                <p:cNvPr id="59" name="HTMLOption5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0" name="HTMLOption53" r:id="rId54" imgW="257040" imgH="304920"/>
        </mc:Choice>
        <mc:Fallback>
          <p:control name="HTMLOption53" r:id="rId54" imgW="257040" imgH="304920">
            <p:pic>
              <p:nvPicPr>
                <p:cNvPr id="60" name="HTMLOption5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1" name="HTMLOption54" r:id="rId55" imgW="257040" imgH="304920"/>
        </mc:Choice>
        <mc:Fallback>
          <p:control name="HTMLOption54" r:id="rId55" imgW="257040" imgH="304920">
            <p:pic>
              <p:nvPicPr>
                <p:cNvPr id="61" name="HTMLOption5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2" name="HTMLOption55" r:id="rId56" imgW="257040" imgH="304920"/>
        </mc:Choice>
        <mc:Fallback>
          <p:control name="HTMLOption55" r:id="rId56" imgW="257040" imgH="304920">
            <p:pic>
              <p:nvPicPr>
                <p:cNvPr id="62" name="HTMLOption5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3" name="HTMLOption56" r:id="rId57" imgW="257040" imgH="304920"/>
        </mc:Choice>
        <mc:Fallback>
          <p:control name="HTMLOption56" r:id="rId57" imgW="257040" imgH="304920">
            <p:pic>
              <p:nvPicPr>
                <p:cNvPr id="63" name="HTMLOption5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4" name="HTMLOption57" r:id="rId58" imgW="257040" imgH="304920"/>
        </mc:Choice>
        <mc:Fallback>
          <p:control name="HTMLOption57" r:id="rId58" imgW="257040" imgH="304920">
            <p:pic>
              <p:nvPicPr>
                <p:cNvPr id="64" name="HTMLOption5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5" name="HTMLOption58" r:id="rId59" imgW="257040" imgH="304920"/>
        </mc:Choice>
        <mc:Fallback>
          <p:control name="HTMLOption58" r:id="rId59" imgW="257040" imgH="304920">
            <p:pic>
              <p:nvPicPr>
                <p:cNvPr id="65" name="HTMLOption5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6" name="HTMLOption59" r:id="rId60" imgW="257040" imgH="304920"/>
        </mc:Choice>
        <mc:Fallback>
          <p:control name="HTMLOption59" r:id="rId60" imgW="257040" imgH="304920">
            <p:pic>
              <p:nvPicPr>
                <p:cNvPr id="66" name="HTMLOption5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7" name="HTMLOption60" r:id="rId61" imgW="257040" imgH="304920"/>
        </mc:Choice>
        <mc:Fallback>
          <p:control name="HTMLOption60" r:id="rId61" imgW="257040" imgH="304920">
            <p:pic>
              <p:nvPicPr>
                <p:cNvPr id="67" name="HTMLOption6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8" name="HTMLOption61" r:id="rId62" imgW="257040" imgH="304920"/>
        </mc:Choice>
        <mc:Fallback>
          <p:control name="HTMLOption61" r:id="rId62" imgW="257040" imgH="304920">
            <p:pic>
              <p:nvPicPr>
                <p:cNvPr id="68" name="HTMLOption6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89" name="HTMLOption62" r:id="rId63" imgW="257040" imgH="304920"/>
        </mc:Choice>
        <mc:Fallback>
          <p:control name="HTMLOption62" r:id="rId63" imgW="257040" imgH="304920">
            <p:pic>
              <p:nvPicPr>
                <p:cNvPr id="69" name="HTMLOption6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0" name="HTMLOption63" r:id="rId64" imgW="257040" imgH="304920"/>
        </mc:Choice>
        <mc:Fallback>
          <p:control name="HTMLOption63" r:id="rId64" imgW="257040" imgH="304920">
            <p:pic>
              <p:nvPicPr>
                <p:cNvPr id="70" name="HTMLOption6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1" name="HTMLOption64" r:id="rId65" imgW="257040" imgH="304920"/>
        </mc:Choice>
        <mc:Fallback>
          <p:control name="HTMLOption64" r:id="rId65" imgW="257040" imgH="304920">
            <p:pic>
              <p:nvPicPr>
                <p:cNvPr id="71" name="HTMLOption6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2" name="HTMLOption65" r:id="rId66" imgW="257040" imgH="304920"/>
        </mc:Choice>
        <mc:Fallback>
          <p:control name="HTMLOption65" r:id="rId66" imgW="257040" imgH="304920">
            <p:pic>
              <p:nvPicPr>
                <p:cNvPr id="72" name="HTMLOption6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3" name="HTMLOption66" r:id="rId67" imgW="257040" imgH="304920"/>
        </mc:Choice>
        <mc:Fallback>
          <p:control name="HTMLOption66" r:id="rId67" imgW="257040" imgH="304920">
            <p:pic>
              <p:nvPicPr>
                <p:cNvPr id="73" name="HTMLOption6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4" name="HTMLOption67" r:id="rId68" imgW="257040" imgH="304920"/>
        </mc:Choice>
        <mc:Fallback>
          <p:control name="HTMLOption67" r:id="rId68" imgW="257040" imgH="304920">
            <p:pic>
              <p:nvPicPr>
                <p:cNvPr id="74" name="HTMLOption6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5" name="HTMLOption68" r:id="rId69" imgW="257040" imgH="304920"/>
        </mc:Choice>
        <mc:Fallback>
          <p:control name="HTMLOption68" r:id="rId69" imgW="257040" imgH="304920">
            <p:pic>
              <p:nvPicPr>
                <p:cNvPr id="75" name="HTMLOption6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6" name="HTMLOption69" r:id="rId70" imgW="257040" imgH="304920"/>
        </mc:Choice>
        <mc:Fallback>
          <p:control name="HTMLOption69" r:id="rId70" imgW="257040" imgH="304920">
            <p:pic>
              <p:nvPicPr>
                <p:cNvPr id="76" name="HTMLOption6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7" name="HTMLOption70" r:id="rId71" imgW="257040" imgH="304920"/>
        </mc:Choice>
        <mc:Fallback>
          <p:control name="HTMLOption70" r:id="rId71" imgW="257040" imgH="304920">
            <p:pic>
              <p:nvPicPr>
                <p:cNvPr id="77" name="HTMLOption7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8" name="HTMLOption71" r:id="rId72" imgW="257040" imgH="304920"/>
        </mc:Choice>
        <mc:Fallback>
          <p:control name="HTMLOption71" r:id="rId72" imgW="257040" imgH="304920">
            <p:pic>
              <p:nvPicPr>
                <p:cNvPr id="78" name="HTMLOption7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499" name="HTMLOption72" r:id="rId73" imgW="257040" imgH="304920"/>
        </mc:Choice>
        <mc:Fallback>
          <p:control name="HTMLOption72" r:id="rId73" imgW="257040" imgH="304920">
            <p:pic>
              <p:nvPicPr>
                <p:cNvPr id="79" name="HTMLOption7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0" name="HTMLOption73" r:id="rId74" imgW="257040" imgH="304920"/>
        </mc:Choice>
        <mc:Fallback>
          <p:control name="HTMLOption73" r:id="rId74" imgW="257040" imgH="304920">
            <p:pic>
              <p:nvPicPr>
                <p:cNvPr id="80" name="HTMLOption7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1" name="HTMLOption74" r:id="rId75" imgW="257040" imgH="304920"/>
        </mc:Choice>
        <mc:Fallback>
          <p:control name="HTMLOption74" r:id="rId75" imgW="257040" imgH="304920">
            <p:pic>
              <p:nvPicPr>
                <p:cNvPr id="81" name="HTMLOption7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2" name="HTMLOption75" r:id="rId76" imgW="257040" imgH="304920"/>
        </mc:Choice>
        <mc:Fallback>
          <p:control name="HTMLOption75" r:id="rId76" imgW="257040" imgH="304920">
            <p:pic>
              <p:nvPicPr>
                <p:cNvPr id="82" name="HTMLOption7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3" name="HTMLOption76" r:id="rId77" imgW="257040" imgH="304920"/>
        </mc:Choice>
        <mc:Fallback>
          <p:control name="HTMLOption76" r:id="rId77" imgW="257040" imgH="304920">
            <p:pic>
              <p:nvPicPr>
                <p:cNvPr id="83" name="HTMLOption7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4" name="HTMLOption77" r:id="rId78" imgW="257040" imgH="304920"/>
        </mc:Choice>
        <mc:Fallback>
          <p:control name="HTMLOption77" r:id="rId78" imgW="257040" imgH="304920">
            <p:pic>
              <p:nvPicPr>
                <p:cNvPr id="84" name="HTMLOption7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5" name="HTMLOption78" r:id="rId79" imgW="257040" imgH="304920"/>
        </mc:Choice>
        <mc:Fallback>
          <p:control name="HTMLOption78" r:id="rId79" imgW="257040" imgH="304920">
            <p:pic>
              <p:nvPicPr>
                <p:cNvPr id="85" name="HTMLOption7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6" name="HTMLOption79" r:id="rId80" imgW="257040" imgH="304920"/>
        </mc:Choice>
        <mc:Fallback>
          <p:control name="HTMLOption79" r:id="rId80" imgW="257040" imgH="304920">
            <p:pic>
              <p:nvPicPr>
                <p:cNvPr id="86" name="HTMLOption7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7" name="HTMLOption80" r:id="rId81" imgW="257040" imgH="304920"/>
        </mc:Choice>
        <mc:Fallback>
          <p:control name="HTMLOption80" r:id="rId81" imgW="257040" imgH="304920">
            <p:pic>
              <p:nvPicPr>
                <p:cNvPr id="87" name="HTMLOption8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8" name="HTMLOption81" r:id="rId82" imgW="257040" imgH="304920"/>
        </mc:Choice>
        <mc:Fallback>
          <p:control name="HTMLOption81" r:id="rId82" imgW="257040" imgH="304920">
            <p:pic>
              <p:nvPicPr>
                <p:cNvPr id="88" name="HTMLOption8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09" name="HTMLOption82" r:id="rId83" imgW="257040" imgH="304920"/>
        </mc:Choice>
        <mc:Fallback>
          <p:control name="HTMLOption82" r:id="rId83" imgW="257040" imgH="304920">
            <p:pic>
              <p:nvPicPr>
                <p:cNvPr id="89" name="HTMLOption8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510" name="HTMLOption83" r:id="rId84" imgW="257040" imgH="304920"/>
        </mc:Choice>
        <mc:Fallback>
          <p:control name="HTMLOption83" r:id="rId84" imgW="257040" imgH="304920">
            <p:pic>
              <p:nvPicPr>
                <p:cNvPr id="90" name="HTMLOption8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7"/>
                <a:srcRect/>
                <a:stretch>
                  <a:fillRect/>
                </a:stretch>
              </p:blipFill>
              <p:spPr bwMode="auto">
                <a:xfrm>
                  <a:off x="838200" y="2767013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284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32" y="1249251"/>
            <a:ext cx="11843477" cy="549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1325563"/>
          </a:xfrm>
        </p:spPr>
        <p:txBody>
          <a:bodyPr/>
          <a:lstStyle/>
          <a:p>
            <a:r>
              <a:rPr lang="en-GB" dirty="0" smtClean="0"/>
              <a:t>File – Data </a:t>
            </a:r>
            <a:r>
              <a:rPr lang="en-GB" dirty="0" err="1" smtClean="0"/>
              <a:t>Obuda</a:t>
            </a:r>
            <a:r>
              <a:rPr lang="en-GB" dirty="0" smtClean="0"/>
              <a:t> – Search for your answer e.g. A202_1 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/>
          </p:nvPr>
        </p:nvGraphicFramePr>
        <p:xfrm>
          <a:off x="953036" y="1468192"/>
          <a:ext cx="10921284" cy="5023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2844"/>
                <a:gridCol w="992844"/>
                <a:gridCol w="992844"/>
                <a:gridCol w="992844"/>
                <a:gridCol w="992844"/>
                <a:gridCol w="992844"/>
                <a:gridCol w="992844"/>
                <a:gridCol w="992844"/>
                <a:gridCol w="992844"/>
                <a:gridCol w="992844"/>
                <a:gridCol w="992844"/>
              </a:tblGrid>
              <a:tr h="38438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CASE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SERIAL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REF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QUESTNNR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MODE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STARTED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A101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A110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A105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A113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A114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19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-9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27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29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385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base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interview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##########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-9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>
                          <a:effectLst/>
                        </a:rPr>
                        <a:t>2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7213" y="1122362"/>
            <a:ext cx="11472861" cy="4421187"/>
          </a:xfrm>
        </p:spPr>
        <p:txBody>
          <a:bodyPr>
            <a:noAutofit/>
          </a:bodyPr>
          <a:lstStyle/>
          <a:p>
            <a:r>
              <a:rPr lang="en-US" sz="7200" dirty="0" smtClean="0"/>
              <a:t>Who are you?</a:t>
            </a:r>
            <a:br>
              <a:rPr lang="en-US" sz="7200" dirty="0" smtClean="0"/>
            </a:br>
            <a:r>
              <a:rPr lang="en-US" sz="7200" dirty="0" smtClean="0"/>
              <a:t>Do you have a research project? </a:t>
            </a:r>
            <a:br>
              <a:rPr lang="en-US" sz="7200" dirty="0" smtClean="0"/>
            </a:br>
            <a:r>
              <a:rPr lang="en-US" sz="7200" dirty="0" smtClean="0"/>
              <a:t>Have you done a research project?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035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Copy your question in a new sheet – First analysis in Excel </a:t>
            </a:r>
            <a:endParaRPr lang="en-GB" sz="4000" b="1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130351"/>
              </p:ext>
            </p:extLst>
          </p:nvPr>
        </p:nvGraphicFramePr>
        <p:xfrm>
          <a:off x="1645680" y="1828800"/>
          <a:ext cx="1262128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128"/>
              </a:tblGrid>
              <a:tr h="246024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</a:rPr>
                        <a:t>A202_01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>
                          <a:effectLst/>
                        </a:rPr>
                        <a:t>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l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3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024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-9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4546242" y="2112135"/>
            <a:ext cx="59757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000" dirty="0" smtClean="0"/>
              <a:t>Delete the -9 to avoid a bias with the mean and median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Use the function „</a:t>
            </a:r>
            <a:r>
              <a:rPr lang="en-GB" sz="2000" dirty="0" err="1" smtClean="0"/>
              <a:t>zählen</a:t>
            </a:r>
            <a:r>
              <a:rPr lang="en-GB" sz="2000" dirty="0" smtClean="0"/>
              <a:t> </a:t>
            </a:r>
            <a:r>
              <a:rPr lang="en-GB" sz="2000" dirty="0" err="1" smtClean="0"/>
              <a:t>wenn</a:t>
            </a:r>
            <a:r>
              <a:rPr lang="en-GB" sz="2000" dirty="0" smtClean="0"/>
              <a:t>“ to count the values e.g. = ZÄHLENWENN(B:B;1)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Calculate the percentage that your data is comparable with other results e.g. = E3 * (100 / 70)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Create a Diagram 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Calculate Mean and Median</a:t>
            </a:r>
          </a:p>
          <a:p>
            <a:pPr marL="742950" lvl="1" indent="-285750">
              <a:buFontTx/>
              <a:buChar char="-"/>
            </a:pPr>
            <a:r>
              <a:rPr lang="en-GB" sz="2000" dirty="0" smtClean="0"/>
              <a:t>=MEDIAN(B:B)</a:t>
            </a:r>
          </a:p>
          <a:p>
            <a:pPr marL="742950" lvl="1" indent="-285750">
              <a:buFontTx/>
              <a:buChar char="-"/>
            </a:pPr>
            <a:r>
              <a:rPr lang="en-GB" sz="2000" dirty="0" smtClean="0"/>
              <a:t>Mean  =MITTELWERT(B:B)</a:t>
            </a:r>
          </a:p>
          <a:p>
            <a:endParaRPr lang="de-DE" sz="2000" b="1" dirty="0" smtClean="0"/>
          </a:p>
          <a:p>
            <a:r>
              <a:rPr lang="en-GB" sz="2000" b="1" dirty="0" smtClean="0">
                <a:sym typeface="Wingdings" panose="05000000000000000000" pitchFamily="2" charset="2"/>
              </a:rPr>
              <a:t> Feel free to use SPSS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9560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599608" y="1690688"/>
          <a:ext cx="4497048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016"/>
                <a:gridCol w="1499016"/>
                <a:gridCol w="149901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Value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Frequency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Frequency in %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2,85714286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7,14285714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5,71428571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15,7142857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14,2857143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6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38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>
                          <a:effectLst/>
                        </a:rPr>
                        <a:t>54,2857143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>
                          <a:effectLst/>
                        </a:rPr>
                        <a:t>70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>
                          <a:effectLst/>
                        </a:rPr>
                        <a:t>100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231006" y="4993641"/>
          <a:ext cx="2993266" cy="567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6633"/>
                <a:gridCol w="149663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Median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>
                          <a:effectLst/>
                        </a:rPr>
                        <a:t>6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 err="1">
                          <a:effectLst/>
                        </a:rPr>
                        <a:t>Mean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>
                          <a:effectLst/>
                        </a:rPr>
                        <a:t>4,94285714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>
            <p:extLst/>
          </p:nvPr>
        </p:nvGraphicFramePr>
        <p:xfrm>
          <a:off x="5850764" y="180305"/>
          <a:ext cx="5503035" cy="316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6"/>
          <p:cNvGraphicFramePr>
            <a:graphicFrameLocks/>
          </p:cNvGraphicFramePr>
          <p:nvPr>
            <p:extLst/>
          </p:nvPr>
        </p:nvGraphicFramePr>
        <p:xfrm>
          <a:off x="5512159" y="3526984"/>
          <a:ext cx="5841640" cy="3195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763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of the results 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</a:p>
          <a:p>
            <a:r>
              <a:rPr lang="en-GB" dirty="0" smtClean="0"/>
              <a:t>Recommendations</a:t>
            </a:r>
          </a:p>
          <a:p>
            <a:r>
              <a:rPr lang="en-GB" dirty="0" smtClean="0"/>
              <a:t>Findings</a:t>
            </a:r>
          </a:p>
          <a:p>
            <a:r>
              <a:rPr lang="en-US" dirty="0" smtClean="0"/>
              <a:t>Compare</a:t>
            </a:r>
          </a:p>
          <a:p>
            <a:r>
              <a:rPr lang="en-GB" dirty="0" smtClean="0"/>
              <a:t>Advise for the management</a:t>
            </a:r>
          </a:p>
          <a:p>
            <a:r>
              <a:rPr lang="en-GB" dirty="0" smtClean="0"/>
              <a:t>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8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978"/>
            <a:ext cx="10515600" cy="1325563"/>
          </a:xfrm>
        </p:spPr>
        <p:txBody>
          <a:bodyPr/>
          <a:lstStyle/>
          <a:p>
            <a:r>
              <a:rPr lang="de-DE" dirty="0" err="1" smtClean="0"/>
              <a:t>Results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47767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Comparing</a:t>
            </a:r>
            <a:r>
              <a:rPr lang="de-DE" sz="4000" dirty="0" smtClean="0"/>
              <a:t> German </a:t>
            </a:r>
            <a:r>
              <a:rPr lang="de-DE" sz="4000" dirty="0" err="1" smtClean="0"/>
              <a:t>and</a:t>
            </a:r>
            <a:r>
              <a:rPr lang="de-DE" sz="4000" dirty="0" smtClean="0"/>
              <a:t> </a:t>
            </a:r>
            <a:r>
              <a:rPr lang="de-DE" sz="4000" dirty="0" err="1" smtClean="0"/>
              <a:t>Hungarian</a:t>
            </a:r>
            <a:r>
              <a:rPr lang="de-DE" sz="4000" dirty="0" smtClean="0"/>
              <a:t> </a:t>
            </a:r>
            <a:r>
              <a:rPr lang="de-DE" sz="4000" dirty="0" err="1" smtClean="0"/>
              <a:t>students</a:t>
            </a:r>
            <a:endParaRPr lang="de-DE" sz="4000" dirty="0" smtClean="0"/>
          </a:p>
          <a:p>
            <a:r>
              <a:rPr lang="de-DE" sz="4000" dirty="0" smtClean="0"/>
              <a:t>217 </a:t>
            </a:r>
            <a:r>
              <a:rPr lang="de-DE" sz="4000" dirty="0" err="1" smtClean="0"/>
              <a:t>participants</a:t>
            </a:r>
            <a:r>
              <a:rPr lang="de-DE" sz="4000" dirty="0" smtClean="0"/>
              <a:t> (124 </a:t>
            </a:r>
            <a:r>
              <a:rPr lang="de-DE" sz="4000" dirty="0" err="1" smtClean="0"/>
              <a:t>Hungarian</a:t>
            </a:r>
            <a:r>
              <a:rPr lang="de-DE" sz="4000" dirty="0" smtClean="0"/>
              <a:t> </a:t>
            </a:r>
            <a:r>
              <a:rPr lang="de-DE" sz="4000" dirty="0" err="1" smtClean="0"/>
              <a:t>and</a:t>
            </a:r>
            <a:r>
              <a:rPr lang="de-DE" sz="4000" dirty="0" smtClean="0"/>
              <a:t> 93 German)</a:t>
            </a: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641999142"/>
              </p:ext>
            </p:extLst>
          </p:nvPr>
        </p:nvGraphicFramePr>
        <p:xfrm>
          <a:off x="257866" y="3067050"/>
          <a:ext cx="4756439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2569746032"/>
              </p:ext>
            </p:extLst>
          </p:nvPr>
        </p:nvGraphicFramePr>
        <p:xfrm>
          <a:off x="5014305" y="3105151"/>
          <a:ext cx="333375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3838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7391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0" name="Diagramm 19"/>
          <p:cNvGraphicFramePr/>
          <p:nvPr>
            <p:extLst>
              <p:ext uri="{D42A27DB-BD31-4B8C-83A1-F6EECF244321}">
                <p14:modId xmlns:p14="http://schemas.microsoft.com/office/powerpoint/2010/main" val="2338229782"/>
              </p:ext>
            </p:extLst>
          </p:nvPr>
        </p:nvGraphicFramePr>
        <p:xfrm>
          <a:off x="7897092" y="2793076"/>
          <a:ext cx="4294908" cy="385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26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would you forward information on private social network sites?</a:t>
            </a:r>
            <a:r>
              <a:rPr lang="de-DE" dirty="0"/>
              <a:t> 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collected positive experience with forwarding information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004" y="26766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38639033"/>
              </p:ext>
            </p:extLst>
          </p:nvPr>
        </p:nvGraphicFramePr>
        <p:xfrm>
          <a:off x="133003" y="1690688"/>
          <a:ext cx="11671069" cy="3861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9382" y="5982893"/>
            <a:ext cx="11554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Hungarian n= 123, German n= 93, results in %, data conducted by Tom Sander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474036" y="3133898"/>
            <a:ext cx="1330036" cy="972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6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expect obligations in future for my information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5142" y="30258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998716352"/>
              </p:ext>
            </p:extLst>
          </p:nvPr>
        </p:nvGraphicFramePr>
        <p:xfrm>
          <a:off x="615141" y="1911927"/>
          <a:ext cx="11155681" cy="392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 rot="10800000" flipV="1">
            <a:off x="482139" y="5905186"/>
            <a:ext cx="105904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Hungarian n= 123, German n= 93, results in %, data conducted by Tom Sander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474036" y="3133898"/>
            <a:ext cx="1330036" cy="972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4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4248" y="32005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kind of information would you share on private social network sites?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</a:t>
            </a:r>
            <a:r>
              <a:rPr lang="en-GB" dirty="0"/>
              <a:t>information would you exchange at SNSs?</a:t>
            </a:r>
          </a:p>
        </p:txBody>
      </p:sp>
    </p:spTree>
    <p:extLst>
      <p:ext uri="{BB962C8B-B14F-4D97-AF65-F5344CB8AC3E}">
        <p14:creationId xmlns:p14="http://schemas.microsoft.com/office/powerpoint/2010/main" val="7110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 of information about products or services of companies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9258" y="26101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92888864"/>
              </p:ext>
            </p:extLst>
          </p:nvPr>
        </p:nvGraphicFramePr>
        <p:xfrm>
          <a:off x="299258" y="1690688"/>
          <a:ext cx="11471564" cy="402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9258" y="5665295"/>
            <a:ext cx="103742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Hungarian = 124; German = 93,results in %, Data conducted by Tom Sander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474036" y="3133898"/>
            <a:ext cx="1330036" cy="972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Exchange of </a:t>
            </a:r>
            <a:r>
              <a:rPr lang="en-GB" alt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about employer or employment opportunities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836783130"/>
              </p:ext>
            </p:extLst>
          </p:nvPr>
        </p:nvGraphicFramePr>
        <p:xfrm>
          <a:off x="838200" y="1546166"/>
          <a:ext cx="10515600" cy="441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38200" y="6137248"/>
            <a:ext cx="9592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Hungarian = 124; German = 93, results in %, Data conducted by Tom Sander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65963" y="5469775"/>
            <a:ext cx="2515985" cy="667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Statistics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task of statistics is to </a:t>
            </a:r>
          </a:p>
          <a:p>
            <a:pPr lvl="1"/>
            <a:r>
              <a:rPr lang="en-US" sz="3200" dirty="0" smtClean="0"/>
              <a:t>Describe </a:t>
            </a:r>
            <a:r>
              <a:rPr lang="en-US" sz="3200" dirty="0" smtClean="0">
                <a:sym typeface="Wingdings" panose="05000000000000000000" pitchFamily="2" charset="2"/>
              </a:rPr>
              <a:t> What happens?</a:t>
            </a:r>
            <a:endParaRPr lang="en-US" sz="3200" dirty="0" smtClean="0"/>
          </a:p>
          <a:p>
            <a:pPr lvl="1"/>
            <a:r>
              <a:rPr lang="en-US" sz="3200" dirty="0" smtClean="0"/>
              <a:t>Predict </a:t>
            </a:r>
            <a:r>
              <a:rPr lang="en-US" sz="3200" dirty="0" smtClean="0">
                <a:sym typeface="Wingdings" panose="05000000000000000000" pitchFamily="2" charset="2"/>
              </a:rPr>
              <a:t> What can we expect in future?</a:t>
            </a:r>
            <a:endParaRPr lang="en-US" sz="3200" dirty="0" smtClean="0"/>
          </a:p>
          <a:p>
            <a:pPr lvl="1"/>
            <a:r>
              <a:rPr lang="en-US" sz="3200" dirty="0" smtClean="0"/>
              <a:t>Explain </a:t>
            </a:r>
            <a:r>
              <a:rPr lang="en-US" sz="3200" dirty="0" smtClean="0">
                <a:sym typeface="Wingdings" panose="05000000000000000000" pitchFamily="2" charset="2"/>
              </a:rPr>
              <a:t> Why happens something?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>
                <a:sym typeface="Wingdings" panose="05000000000000000000" pitchFamily="2" charset="2"/>
              </a:rPr>
              <a:t> That helps scientists to investigate and answer research questions.</a:t>
            </a:r>
            <a:endParaRPr lang="en-US" sz="3600" b="1" dirty="0" smtClean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2724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do you use private social network sites for?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search for information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046321990"/>
              </p:ext>
            </p:extLst>
          </p:nvPr>
        </p:nvGraphicFramePr>
        <p:xfrm>
          <a:off x="838200" y="1795548"/>
          <a:ext cx="10515600" cy="423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6258217"/>
            <a:ext cx="10324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a scale from one to six, from one for always to six for never, results in %, data conducted by Tom Sander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837815" y="3581556"/>
            <a:ext cx="2515985" cy="667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9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communicate with friends e.g. to chat, writing messages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6007" y="349134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533929666"/>
              </p:ext>
            </p:extLst>
          </p:nvPr>
        </p:nvGraphicFramePr>
        <p:xfrm>
          <a:off x="552103" y="1695666"/>
          <a:ext cx="11087793" cy="3591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7540" y="5771596"/>
            <a:ext cx="10656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a scale from one to six, from one for always to six for never, results in%, data conducted by Tom Sander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093085" y="3197944"/>
            <a:ext cx="2515985" cy="667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76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 smtClean="0"/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dirty="0" smtClean="0"/>
              <a:t>Thank you for your attention!!</a:t>
            </a:r>
          </a:p>
          <a:p>
            <a:pPr marL="0" indent="0" algn="ctr">
              <a:buNone/>
            </a:pPr>
            <a:r>
              <a:rPr lang="en-GB" sz="4400" dirty="0" smtClean="0"/>
              <a:t>Comments, Questions?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765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Research </a:t>
            </a:r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What is investigated?</a:t>
            </a:r>
          </a:p>
          <a:p>
            <a:r>
              <a:rPr lang="en-US" sz="4400" dirty="0" smtClean="0"/>
              <a:t>Why is it investigated?</a:t>
            </a:r>
          </a:p>
          <a:p>
            <a:r>
              <a:rPr lang="en-US" sz="4400" dirty="0" smtClean="0"/>
              <a:t>Who has a benefit with your research?</a:t>
            </a:r>
          </a:p>
          <a:p>
            <a:r>
              <a:rPr lang="en-US" sz="4400" dirty="0" smtClean="0"/>
              <a:t>Can you explain your research question in five minutes a taxi driver?</a:t>
            </a:r>
          </a:p>
          <a:p>
            <a:pPr marL="0" indent="0">
              <a:buNone/>
            </a:pPr>
            <a:r>
              <a:rPr lang="en-US" sz="3600" b="1" i="1" dirty="0" smtClean="0">
                <a:sym typeface="Wingdings" panose="05000000000000000000" pitchFamily="2" charset="2"/>
              </a:rPr>
              <a:t> </a:t>
            </a:r>
            <a:r>
              <a:rPr lang="en-US" sz="3600" b="1" i="1" dirty="0" smtClean="0"/>
              <a:t>If you do not know what are you searching – you would not find a result!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6997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Hypothesis / Statement / </a:t>
            </a:r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We think to know something but we could not verify our opinion at the moment!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4400" dirty="0" smtClean="0">
                <a:sym typeface="Wingdings" panose="05000000000000000000" pitchFamily="2" charset="2"/>
              </a:rPr>
              <a:t>If we are lucky we are correct but than your research would be a speculation;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4400" dirty="0" smtClean="0">
                <a:sym typeface="Wingdings" panose="05000000000000000000" pitchFamily="2" charset="2"/>
              </a:rPr>
              <a:t>You have to test your „opinion“ based on collected and statistically analyzed data.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80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can we investigate the circumstances, mechanism, situation, processes, decision making ….?</a:t>
            </a:r>
          </a:p>
          <a:p>
            <a:pPr marL="0" indent="0">
              <a:buNone/>
            </a:pPr>
            <a:r>
              <a:rPr lang="en-US" dirty="0" smtClean="0"/>
              <a:t>Who will be involved in the research?</a:t>
            </a:r>
          </a:p>
          <a:p>
            <a:pPr marL="0" indent="0">
              <a:buNone/>
            </a:pPr>
            <a:r>
              <a:rPr lang="en-US" dirty="0" smtClean="0"/>
              <a:t>Is it possible to reach the selected population?</a:t>
            </a:r>
          </a:p>
          <a:p>
            <a:pPr marL="0" indent="0">
              <a:buNone/>
            </a:pPr>
            <a:r>
              <a:rPr lang="en-US" dirty="0" smtClean="0"/>
              <a:t>The correctness und truthfulness of the answers depends on the method to investigate the research question.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The method can influence the result;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Sometimes research questions are not manageable with the selected method or population for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Population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we describe our population?</a:t>
            </a:r>
          </a:p>
          <a:p>
            <a:pPr lvl="1"/>
            <a:r>
              <a:rPr lang="en-US" sz="2800" dirty="0" smtClean="0"/>
              <a:t>Characteristic of individuals which is of interest for the research question;</a:t>
            </a:r>
          </a:p>
          <a:p>
            <a:pPr lvl="1"/>
            <a:r>
              <a:rPr lang="en-US" sz="2800" dirty="0" smtClean="0"/>
              <a:t>The difference of a person to another person which is observable;</a:t>
            </a:r>
          </a:p>
          <a:p>
            <a:pPr lvl="1"/>
            <a:r>
              <a:rPr lang="en-US" sz="2800" dirty="0" smtClean="0"/>
              <a:t>They have all a similar attribute but with different effects.</a:t>
            </a:r>
          </a:p>
          <a:p>
            <a:pPr lvl="1"/>
            <a:endParaRPr lang="en-US" sz="2800" dirty="0" smtClean="0"/>
          </a:p>
          <a:p>
            <a:pPr marL="0" lvl="1" indent="0">
              <a:buNone/>
            </a:pPr>
            <a:r>
              <a:rPr lang="en-US" sz="2800" dirty="0" smtClean="0"/>
              <a:t>Example:</a:t>
            </a:r>
          </a:p>
          <a:p>
            <a:pPr marL="0" lvl="1" indent="0">
              <a:buNone/>
            </a:pPr>
            <a:r>
              <a:rPr lang="en-US" sz="2800" dirty="0" smtClean="0"/>
              <a:t>Behavior of an individual e.g. use of private SNSs;</a:t>
            </a:r>
          </a:p>
          <a:p>
            <a:pPr marL="0" lvl="1" indent="0">
              <a:buNone/>
            </a:pPr>
            <a:r>
              <a:rPr lang="en-US" sz="2800" dirty="0" smtClean="0"/>
              <a:t>Demographic attributes e.g. Student, Gender.</a:t>
            </a:r>
          </a:p>
          <a:p>
            <a:pPr marL="0" lvl="1" indent="0">
              <a:buNone/>
            </a:pPr>
            <a:r>
              <a:rPr lang="en-US" sz="2800" dirty="0" smtClean="0"/>
              <a:t>...</a:t>
            </a:r>
          </a:p>
          <a:p>
            <a:pPr marL="0" lvl="1" indent="0">
              <a:buNone/>
            </a:pPr>
            <a:r>
              <a:rPr lang="en-US" sz="2800" b="1" dirty="0" smtClean="0">
                <a:sym typeface="Wingdings" panose="05000000000000000000" pitchFamily="2" charset="2"/>
              </a:rPr>
              <a:t> What makes our research object special and different compared with other research objects?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333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can we measure the attributes / characteristics / differences?</a:t>
            </a:r>
            <a:endParaRPr lang="en-US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Nominal scale e.g. gender, color of a car …</a:t>
            </a:r>
          </a:p>
          <a:p>
            <a:r>
              <a:rPr lang="en-US" sz="3200" dirty="0" smtClean="0"/>
              <a:t>Ordinal scale e.g. school marks …</a:t>
            </a:r>
          </a:p>
          <a:p>
            <a:r>
              <a:rPr lang="en-US" sz="3200" dirty="0" smtClean="0"/>
              <a:t>Metric scale e.g. km, money, weight …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sz="3200" dirty="0" smtClean="0">
                <a:sym typeface="Wingdings" panose="05000000000000000000" pitchFamily="2" charset="2"/>
              </a:rPr>
              <a:t>If observation cannot be measured – operationalization is needed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3200" dirty="0" smtClean="0">
                <a:sym typeface="Wingdings" panose="05000000000000000000" pitchFamily="2" charset="2"/>
              </a:rPr>
              <a:t>How would you measure trust?</a:t>
            </a:r>
            <a:endParaRPr lang="en-US" sz="3200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7550942" y="1372395"/>
            <a:ext cx="3500435" cy="2628899"/>
            <a:chOff x="7550942" y="1372395"/>
            <a:chExt cx="3500435" cy="2628899"/>
          </a:xfrm>
        </p:grpSpPr>
        <p:sp>
          <p:nvSpPr>
            <p:cNvPr id="4" name="Pfeil nach oben 3"/>
            <p:cNvSpPr/>
            <p:nvPr/>
          </p:nvSpPr>
          <p:spPr>
            <a:xfrm rot="10800000">
              <a:off x="7550942" y="1372395"/>
              <a:ext cx="3500435" cy="262889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8129584" y="2072859"/>
              <a:ext cx="234315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Level of information power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216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Sample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could not ask anybody, we have to create a sample  …</a:t>
            </a:r>
          </a:p>
          <a:p>
            <a:r>
              <a:rPr lang="en-US" dirty="0" smtClean="0"/>
              <a:t>Distribution of attributes, characteristics etc. has to be mirrored in the sample </a:t>
            </a:r>
          </a:p>
          <a:p>
            <a:r>
              <a:rPr lang="en-US" dirty="0" smtClean="0"/>
              <a:t>the proportion of the sample has to be similar / same as the proportion of the population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Research object are German people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Population gender distribution ca. 50% men and 50% woman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Sample gender distribution 50% men and 50% woman </a:t>
            </a:r>
            <a:r>
              <a:rPr lang="en-US" dirty="0" smtClean="0"/>
              <a:t> or </a:t>
            </a:r>
            <a:r>
              <a:rPr lang="en-US" dirty="0"/>
              <a:t>s</a:t>
            </a:r>
            <a:r>
              <a:rPr lang="en-US" dirty="0" smtClean="0"/>
              <a:t>ample gender distribution 90% men and 10% woman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838200" y="5477768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But do not be to precise because a 100% perfect result is normally not possible in reality – biases are expectable and a perfect representative sample is suspicious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0791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Application>Microsoft Office PowerPoint</Application>
  <PresentationFormat>Breitbild</PresentationFormat>
  <Paragraphs>261</Paragraphs>
  <Slides>33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Office Theme</vt:lpstr>
      <vt:lpstr>Methods to prepare and organize scientific work </vt:lpstr>
      <vt:lpstr>Who are you? Do you have a research project?  Have you done a research project?</vt:lpstr>
      <vt:lpstr>Statistics</vt:lpstr>
      <vt:lpstr>Research question</vt:lpstr>
      <vt:lpstr>Hypothesis / Statement / Assumptions</vt:lpstr>
      <vt:lpstr>Method</vt:lpstr>
      <vt:lpstr>Population</vt:lpstr>
      <vt:lpstr>How can we measure the attributes / characteristics / differences?</vt:lpstr>
      <vt:lpstr>Sample</vt:lpstr>
      <vt:lpstr>Data collection tools / methods</vt:lpstr>
      <vt:lpstr>Online Survey to collect the data</vt:lpstr>
      <vt:lpstr>Frequency </vt:lpstr>
      <vt:lpstr>Frequency distribution</vt:lpstr>
      <vt:lpstr>Correlation</vt:lpstr>
      <vt:lpstr>Example for a research project</vt:lpstr>
      <vt:lpstr>Research Question / Topic</vt:lpstr>
      <vt:lpstr>PowerPoint-Präsentation</vt:lpstr>
      <vt:lpstr>PowerPoint-Präsentation</vt:lpstr>
      <vt:lpstr>File – Data Obuda – Search for your answer e.g. A202_1 </vt:lpstr>
      <vt:lpstr>Copy your question in a new sheet – First analysis in Excel </vt:lpstr>
      <vt:lpstr>Results</vt:lpstr>
      <vt:lpstr>Interpretation of the results …</vt:lpstr>
      <vt:lpstr>Results</vt:lpstr>
      <vt:lpstr>Why would you forward information on private social network sites? </vt:lpstr>
      <vt:lpstr>I collected positive experience with forwarding information</vt:lpstr>
      <vt:lpstr>I expect obligations in future for my information</vt:lpstr>
      <vt:lpstr>What kind of information would you share on private social network sites?   What information would you exchange at SNSs?</vt:lpstr>
      <vt:lpstr>Exchange of information about products or services of companies</vt:lpstr>
      <vt:lpstr>Exchange of information about employer or employment opportunities</vt:lpstr>
      <vt:lpstr>What do you use private social network sites for?</vt:lpstr>
      <vt:lpstr>to search for information</vt:lpstr>
      <vt:lpstr>to communicate with friends e.g. to chat, writing messages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to prepare and organize scientific work</dc:title>
  <dc:creator>Tom Sander</dc:creator>
  <cp:lastModifiedBy>Tom Sander</cp:lastModifiedBy>
  <cp:revision>34</cp:revision>
  <dcterms:created xsi:type="dcterms:W3CDTF">2016-04-16T17:17:22Z</dcterms:created>
  <dcterms:modified xsi:type="dcterms:W3CDTF">2016-04-28T09:26:09Z</dcterms:modified>
</cp:coreProperties>
</file>