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28" r:id="rId2"/>
  </p:sldMasterIdLst>
  <p:sldIdLst>
    <p:sldId id="256" r:id="rId3"/>
    <p:sldId id="257" r:id="rId4"/>
  </p:sldIdLst>
  <p:sldSz cx="25199975" cy="180006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2D8D67-9823-4EBF-B7E5-73601107C56C}" v="31" dt="2022-10-12T15:54:13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9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Munka1!$A$2:$A$77</cx:f>
        <cx:lvl ptCount="76" formatCode="Normál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plotArea>
      <cx:plotAreaRegion>
        <cx:series layoutId="clusteredColumn" uniqueId="{81BB7BAF-527B-4C9B-B4BB-160861D9C559}">
          <cx:tx>
            <cx:txData>
              <cx:f>Munka1!$A$1</cx:f>
              <cx:v>Adatsor1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Munka1!$A$2:$A$77</cx:f>
        <cx:lvl ptCount="76" formatCode="Normál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plotArea>
      <cx:plotAreaRegion>
        <cx:series layoutId="clusteredColumn" uniqueId="{81BB7BAF-527B-4C9B-B4BB-160861D9C559}">
          <cx:tx>
            <cx:txData>
              <cx:f>Munka1!$A$1</cx:f>
              <cx:v>Adatsor1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8" y="2951631"/>
            <a:ext cx="18899981" cy="6266898"/>
          </a:xfrm>
        </p:spPr>
        <p:txBody>
          <a:bodyPr anchor="b">
            <a:normAutofit/>
          </a:bodyPr>
          <a:lstStyle>
            <a:lvl1pPr algn="ctr">
              <a:defRPr sz="63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8" y="9454517"/>
            <a:ext cx="18899981" cy="4345992"/>
          </a:xfrm>
        </p:spPr>
        <p:txBody>
          <a:bodyPr>
            <a:normAutofit/>
          </a:bodyPr>
          <a:lstStyle>
            <a:lvl1pPr marL="0" indent="0" algn="ctr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 algn="ctr">
              <a:buNone/>
              <a:defRPr sz="2953"/>
            </a:lvl2pPr>
            <a:lvl3pPr marL="964319" indent="0" algn="ctr">
              <a:buNone/>
              <a:defRPr sz="2531"/>
            </a:lvl3pPr>
            <a:lvl4pPr marL="1446479" indent="0" algn="ctr">
              <a:buNone/>
              <a:defRPr sz="2109"/>
            </a:lvl4pPr>
            <a:lvl5pPr marL="1928639" indent="0" algn="ctr">
              <a:buNone/>
              <a:defRPr sz="2109"/>
            </a:lvl5pPr>
            <a:lvl6pPr marL="2410798" indent="0" algn="ctr">
              <a:buNone/>
              <a:defRPr sz="2109"/>
            </a:lvl6pPr>
            <a:lvl7pPr marL="2892958" indent="0" algn="ctr">
              <a:buNone/>
              <a:defRPr sz="2109"/>
            </a:lvl7pPr>
            <a:lvl8pPr marL="3375118" indent="0" algn="ctr">
              <a:buNone/>
              <a:defRPr sz="2109"/>
            </a:lvl8pPr>
            <a:lvl9pPr marL="3857278" indent="0" algn="ctr">
              <a:buNone/>
              <a:defRPr sz="21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32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56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945867"/>
            <a:ext cx="5433745" cy="1525473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945869"/>
            <a:ext cx="15986235" cy="1525472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94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0BC3A8-2624-7819-4E59-60F16B704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2945943"/>
            <a:ext cx="18899981" cy="6266897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2D89C1-C2B1-461A-29BF-54E3FDF2C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9454516"/>
            <a:ext cx="18899981" cy="4345992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BD8463B-0D64-E50D-61B7-E703958A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040EC5-2A74-E5B8-F4B7-2194207B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BC6463-2B3F-571D-95A0-1AD418D9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378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EF0811-73D2-A548-730E-8E119D79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1BF7E7-D266-B9FB-8D45-2054AF0F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5CD4BD1-6B58-5B92-DD25-34F9D32A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7E3E7C4-94F3-55DB-0A65-B4D244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7004259-FDB6-89E1-3752-D00EB9C1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707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D5D758-547F-E54F-17CF-98C33D25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4487668"/>
            <a:ext cx="21734978" cy="7487774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771B163-4C8E-51B4-7B2E-0DB2F4B2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12046280"/>
            <a:ext cx="21734978" cy="3937644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2A1206B-33E5-07B9-280E-F6B4731B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B0BE668-B2B4-0669-BA22-3F79129B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C213BAF-1805-3656-1C86-CC424384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643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6F03AC-FF3A-17C1-531A-1C440E852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B4C6AA-4918-F5E6-03ED-22B02AA1D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4791843"/>
            <a:ext cx="10709989" cy="1142125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FE70CC1-B335-CA33-4797-9923375B1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4791843"/>
            <a:ext cx="10709989" cy="1142125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CB429BF-505C-BD7E-5CE9-C183686C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0EDCFB6-AF5D-0B08-F472-0D08326B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366B092-75F2-360C-CCED-4F940061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859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7831F5-A6DC-165A-D8D5-863AEC84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958370"/>
            <a:ext cx="21734978" cy="34792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2694621-5EFD-7BC7-781D-6CCA9DB8F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4412664"/>
            <a:ext cx="10660770" cy="2162578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F8BED9D-3FC8-D2D2-13DF-0DE43D588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6575242"/>
            <a:ext cx="10660770" cy="967119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10F96DF-4D99-661E-37D9-D07B16B4F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4412664"/>
            <a:ext cx="10713272" cy="2162578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931E01CD-9FE7-136A-B9E8-FC3A238D4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6575242"/>
            <a:ext cx="10713272" cy="967119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54E74BD-2BD1-641B-B817-A81AE4AE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D6A00E1-BE71-B0A7-15C1-48C3C757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17E725D-73C8-E968-A836-41C2B63F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44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9C7749-B724-4FDC-9C22-24167BCB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15B335E-C3F3-1409-943A-BC8374CD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F9EF0DF-B2F3-7D69-80CB-70927FD1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A8685DC-1D68-EB6A-B024-DD49C2B5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771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A19B748-223F-2F2C-C8AD-873D809D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E54D5A4-979D-93DE-0EC8-D6C13EEF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F96D168-2395-04A2-3903-62BDFEAB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713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813FD7-D421-9C62-27B9-7419BCDA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1200044"/>
            <a:ext cx="8127647" cy="4200155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69EF58-266A-52A0-A7C7-4CB70A56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2591763"/>
            <a:ext cx="12757487" cy="12792138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EC2D56B-5B48-F83B-EE04-785941455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5400199"/>
            <a:ext cx="8127647" cy="10004536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818069D-A902-3F24-D773-74FB21B3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20A9494-F592-8FB2-451F-F5DDD79F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447DEF5-19ED-D862-65F6-D89EEE54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4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64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049EC6-C5A2-5723-EF87-8FBAF43B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1200044"/>
            <a:ext cx="8127647" cy="4200155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DE58175-02FA-B7C6-3FAD-B73799274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2591763"/>
            <a:ext cx="12757487" cy="12792138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B74524B-A02A-B128-8A47-5959ECBE0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5400199"/>
            <a:ext cx="8127647" cy="10004536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43EC777-2B43-6834-FC87-D5CA40EE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E869E6F-3C55-FA73-9C1D-EDC89027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8529EC1-361A-D114-EAC5-B82BEEBD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102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80CCDA-E5DA-8AEF-744D-CC929F0C3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06E5FDF-42B7-41AD-DB9B-AD988BEB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4814DB-81FB-B93A-FC56-DD6F77B6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E7185E7-8FC5-102A-E1ED-361FFFE0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7906089-7FEF-B301-3B93-AA5BC7EA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175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FFD9698-1871-4F00-287E-9AC1B21E1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958369"/>
            <a:ext cx="5433745" cy="1525473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59F734D-D0A7-A39E-CC7F-45B232280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958369"/>
            <a:ext cx="15986234" cy="1525473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46EC07F-89D3-3059-4C81-EDDDEA67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2FC096C-043F-6B8A-8529-E1F923CA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331280-1755-F90E-8F72-6E149211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28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3" y="4494715"/>
            <a:ext cx="21734979" cy="7483761"/>
          </a:xfrm>
        </p:spPr>
        <p:txBody>
          <a:bodyPr anchor="b">
            <a:normAutofit/>
          </a:bodyPr>
          <a:lstStyle>
            <a:lvl1pPr>
              <a:defRPr sz="6327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3" y="11949609"/>
            <a:ext cx="21734979" cy="3937644"/>
          </a:xfrm>
        </p:spPr>
        <p:txBody>
          <a:bodyPr anchor="t">
            <a:normAutofit/>
          </a:bodyPr>
          <a:lstStyle>
            <a:lvl1pPr marL="0" indent="0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2pPr>
            <a:lvl3pPr marL="96431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3pPr>
            <a:lvl4pPr marL="144647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4pPr>
            <a:lvl5pPr marL="192863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5pPr>
            <a:lvl6pPr marL="241079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6pPr>
            <a:lvl7pPr marL="289295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7pPr>
            <a:lvl8pPr marL="337511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8pPr>
            <a:lvl9pPr marL="385727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6816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124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414468"/>
            <a:ext cx="10657489" cy="216726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6816" y="6581740"/>
            <a:ext cx="10657489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90" y="4414470"/>
            <a:ext cx="10709991" cy="216726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90" y="6581740"/>
            <a:ext cx="10709991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86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9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56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6"/>
            <a:ext cx="8126992" cy="4200147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>
              <a:defRPr sz="3374"/>
            </a:lvl1pPr>
            <a:lvl2pPr>
              <a:defRPr sz="2953"/>
            </a:lvl2pPr>
            <a:lvl3pPr>
              <a:defRPr sz="2531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8"/>
            <a:ext cx="8126992" cy="1000037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587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4"/>
            <a:ext cx="8126992" cy="4200155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 marL="0" indent="0">
              <a:buNone/>
              <a:defRPr sz="3374"/>
            </a:lvl1pPr>
            <a:lvl2pPr marL="482160" indent="0">
              <a:buNone/>
              <a:defRPr sz="2953"/>
            </a:lvl2pPr>
            <a:lvl3pPr marL="964319" indent="0">
              <a:buNone/>
              <a:defRPr sz="2531"/>
            </a:lvl3pPr>
            <a:lvl4pPr marL="1446479" indent="0">
              <a:buNone/>
              <a:defRPr sz="2109"/>
            </a:lvl4pPr>
            <a:lvl5pPr marL="1928639" indent="0">
              <a:buNone/>
              <a:defRPr sz="2109"/>
            </a:lvl5pPr>
            <a:lvl6pPr marL="2410798" indent="0">
              <a:buNone/>
              <a:defRPr sz="2109"/>
            </a:lvl6pPr>
            <a:lvl7pPr marL="2892958" indent="0">
              <a:buNone/>
              <a:defRPr sz="2109"/>
            </a:lvl7pPr>
            <a:lvl8pPr marL="3375118" indent="0">
              <a:buNone/>
              <a:defRPr sz="2109"/>
            </a:lvl8pPr>
            <a:lvl9pPr marL="3857278" indent="0">
              <a:buNone/>
              <a:defRPr sz="2109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9"/>
            <a:ext cx="8126992" cy="1000036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3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6816" y="960035"/>
            <a:ext cx="21734979" cy="3479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800178"/>
            <a:ext cx="21734979" cy="11421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500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6683950"/>
            <a:ext cx="8504992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811801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7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64319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0" indent="-241080" algn="l" defTabSz="964319" rtl="0" eaLnBrk="1" latinLnBrk="0" hangingPunct="1">
        <a:lnSpc>
          <a:spcPct val="90000"/>
        </a:lnSpc>
        <a:spcBef>
          <a:spcPts val="1054"/>
        </a:spcBef>
        <a:buFont typeface="Wingdings 2" pitchFamily="18" charset="2"/>
        <a:buChar char="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3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39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5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2169718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65187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313403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61619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409835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8216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6431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4647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2863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1079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9295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37511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85727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1BA086E-2CEF-FAA3-AF93-6B49B464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958370"/>
            <a:ext cx="21734978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FA1E17B-7518-8152-5263-98C46AF9F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4791843"/>
            <a:ext cx="21734978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08B5EB9-20B9-75FB-57F0-70A541438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16683949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FC37CED-9122-C5C0-3F8F-BF9CCAADE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16683949"/>
            <a:ext cx="850499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016B168-74D1-8DD3-1181-1E477A8B3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16683949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78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tin kutusu 18">
            <a:extLst>
              <a:ext uri="{FF2B5EF4-FFF2-40B4-BE49-F238E27FC236}">
                <a16:creationId xmlns:a16="http://schemas.microsoft.com/office/drawing/2014/main" id="{2DACD2BA-BC81-449D-A9D1-77F3FE1190EA}"/>
              </a:ext>
            </a:extLst>
          </p:cNvPr>
          <p:cNvSpPr txBox="1"/>
          <p:nvPr/>
        </p:nvSpPr>
        <p:spPr>
          <a:xfrm>
            <a:off x="331200" y="3225395"/>
            <a:ext cx="778052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here! 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90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61A7D914-1F6F-4BC9-80DD-27576C700570}"/>
              </a:ext>
            </a:extLst>
          </p:cNvPr>
          <p:cNvSpPr txBox="1"/>
          <p:nvPr/>
        </p:nvSpPr>
        <p:spPr>
          <a:xfrm>
            <a:off x="416415" y="2645757"/>
            <a:ext cx="7780528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INTRODUCTION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EB61743-A8B4-4AF6-8C9B-4DD5381773C9}"/>
              </a:ext>
            </a:extLst>
          </p:cNvPr>
          <p:cNvSpPr txBox="1"/>
          <p:nvPr/>
        </p:nvSpPr>
        <p:spPr>
          <a:xfrm>
            <a:off x="482343" y="8778283"/>
            <a:ext cx="7823141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METHOD</a:t>
            </a:r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(s)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03BC35C7-30E8-40F4-A715-D49B95C86E15}"/>
              </a:ext>
            </a:extLst>
          </p:cNvPr>
          <p:cNvSpPr txBox="1"/>
          <p:nvPr/>
        </p:nvSpPr>
        <p:spPr>
          <a:xfrm>
            <a:off x="381993" y="9390230"/>
            <a:ext cx="778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 of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here! 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99AB0ED2-8CAE-4200-BAA2-0B70C703555E}"/>
              </a:ext>
            </a:extLst>
          </p:cNvPr>
          <p:cNvSpPr txBox="1"/>
          <p:nvPr/>
        </p:nvSpPr>
        <p:spPr>
          <a:xfrm>
            <a:off x="16683435" y="9800163"/>
            <a:ext cx="8185340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</a:rPr>
              <a:t>Maximum of </a:t>
            </a:r>
            <a:r>
              <a:rPr lang="hu-HU" sz="2286" b="1" dirty="0" err="1">
                <a:solidFill>
                  <a:schemeClr val="bg1"/>
                </a:solidFill>
              </a:rPr>
              <a:t>seven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refererences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from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the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scientific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paper</a:t>
            </a:r>
            <a:endParaRPr lang="tr-TR" sz="1286" b="1" dirty="0">
              <a:solidFill>
                <a:schemeClr val="bg1"/>
              </a:solidFill>
            </a:endParaRP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D33DD4FC-8188-4474-8BED-DB081F42B1B9}"/>
              </a:ext>
            </a:extLst>
          </p:cNvPr>
          <p:cNvSpPr txBox="1"/>
          <p:nvPr/>
        </p:nvSpPr>
        <p:spPr>
          <a:xfrm>
            <a:off x="16632636" y="10342945"/>
            <a:ext cx="81853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1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2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3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4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5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6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7</a:t>
            </a:r>
          </a:p>
          <a:p>
            <a:pPr marL="342900" lvl="0" indent="-342900">
              <a:buFont typeface="+mj-lt"/>
              <a:buAutoNum type="arabicPeriod"/>
            </a:pPr>
            <a:endParaRPr lang="hu-HU" dirty="0">
              <a:latin typeface="Bahnschrift" panose="020B0502040204020203" pitchFamily="34" charset="0"/>
            </a:endParaRPr>
          </a:p>
          <a:p>
            <a:pPr lvl="0"/>
            <a:r>
              <a:rPr lang="en-US" dirty="0">
                <a:latin typeface="Bahnschrift" panose="020B0502040204020203" pitchFamily="34" charset="0"/>
              </a:rPr>
              <a:t>Please check the formal requirements on the second page of the e-poster format! On the second page you </a:t>
            </a:r>
            <a:r>
              <a:rPr lang="hu-HU" dirty="0" err="1">
                <a:latin typeface="Bahnschrift" panose="020B0502040204020203" pitchFamily="34" charset="0"/>
              </a:rPr>
              <a:t>can</a:t>
            </a:r>
            <a:r>
              <a:rPr lang="en-US" dirty="0">
                <a:latin typeface="Bahnschrift" panose="020B0502040204020203" pitchFamily="34" charset="0"/>
              </a:rPr>
              <a:t> find a sample</a:t>
            </a:r>
            <a:r>
              <a:rPr lang="hu-HU" dirty="0">
                <a:latin typeface="Bahnschrift" panose="020B0502040204020203" pitchFamily="34" charset="0"/>
              </a:rPr>
              <a:t>! 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25" name="Metin kutusu 14">
            <a:extLst>
              <a:ext uri="{FF2B5EF4-FFF2-40B4-BE49-F238E27FC236}">
                <a16:creationId xmlns:a16="http://schemas.microsoft.com/office/drawing/2014/main" id="{40FDE73E-2BB0-41D6-97C2-CDA0573BEE20}"/>
              </a:ext>
            </a:extLst>
          </p:cNvPr>
          <p:cNvSpPr txBox="1"/>
          <p:nvPr/>
        </p:nvSpPr>
        <p:spPr>
          <a:xfrm>
            <a:off x="8709722" y="2663589"/>
            <a:ext cx="7780526" cy="460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THE RESULT(S</a:t>
            </a:r>
            <a:r>
              <a:rPr lang="hu-HU" sz="2286" b="1" dirty="0">
                <a:solidFill>
                  <a:schemeClr val="bg1"/>
                </a:solidFill>
              </a:rPr>
              <a:t>)</a:t>
            </a:r>
            <a:endParaRPr lang="tr-TR" sz="1286" b="1" dirty="0">
              <a:solidFill>
                <a:schemeClr val="bg1"/>
              </a:solidFill>
            </a:endParaRPr>
          </a:p>
        </p:txBody>
      </p:sp>
      <p:sp>
        <p:nvSpPr>
          <p:cNvPr id="24" name="Metin kutusu 30">
            <a:extLst>
              <a:ext uri="{FF2B5EF4-FFF2-40B4-BE49-F238E27FC236}">
                <a16:creationId xmlns:a16="http://schemas.microsoft.com/office/drawing/2014/main" id="{F387E0A1-66A3-408D-27AF-5669EDEC1CE1}"/>
              </a:ext>
            </a:extLst>
          </p:cNvPr>
          <p:cNvSpPr txBox="1"/>
          <p:nvPr/>
        </p:nvSpPr>
        <p:spPr>
          <a:xfrm>
            <a:off x="16683435" y="2656014"/>
            <a:ext cx="8185340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CONCLUSIONS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8D7161-B4C0-D209-D4B1-2FFA08CB7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1387" y="16611900"/>
            <a:ext cx="1062966" cy="1272564"/>
          </a:xfrm>
          <a:prstGeom prst="rect">
            <a:avLst/>
          </a:prstGeom>
        </p:spPr>
      </p:pic>
      <p:sp>
        <p:nvSpPr>
          <p:cNvPr id="8" name="Téglalap 7">
            <a:extLst>
              <a:ext uri="{FF2B5EF4-FFF2-40B4-BE49-F238E27FC236}">
                <a16:creationId xmlns:a16="http://schemas.microsoft.com/office/drawing/2014/main" id="{796C3F5A-AEEE-89C6-6561-937668ED4A67}"/>
              </a:ext>
            </a:extLst>
          </p:cNvPr>
          <p:cNvSpPr/>
          <p:nvPr/>
        </p:nvSpPr>
        <p:spPr>
          <a:xfrm>
            <a:off x="3261627" y="16904660"/>
            <a:ext cx="8915400" cy="6510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1DD8EBD-5115-2712-5504-8B9779305357}"/>
              </a:ext>
            </a:extLst>
          </p:cNvPr>
          <p:cNvSpPr/>
          <p:nvPr/>
        </p:nvSpPr>
        <p:spPr>
          <a:xfrm>
            <a:off x="13577913" y="16904660"/>
            <a:ext cx="8915400" cy="6510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C51AF8DC-EF75-DFE9-07C0-B1CAC37C18D2}"/>
              </a:ext>
            </a:extLst>
          </p:cNvPr>
          <p:cNvSpPr/>
          <p:nvPr/>
        </p:nvSpPr>
        <p:spPr>
          <a:xfrm>
            <a:off x="20000227" y="17053187"/>
            <a:ext cx="4155173" cy="3539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ED0F134C-895B-2C00-6E6A-C3221AE4EFD5}"/>
              </a:ext>
            </a:extLst>
          </p:cNvPr>
          <p:cNvSpPr/>
          <p:nvPr/>
        </p:nvSpPr>
        <p:spPr>
          <a:xfrm>
            <a:off x="13257" y="17137555"/>
            <a:ext cx="4155173" cy="1507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956C0382-D84B-B74D-0322-D622752E91C1}"/>
              </a:ext>
            </a:extLst>
          </p:cNvPr>
          <p:cNvSpPr/>
          <p:nvPr/>
        </p:nvSpPr>
        <p:spPr>
          <a:xfrm>
            <a:off x="21053960" y="17152637"/>
            <a:ext cx="4155173" cy="1507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79801ADC-63F8-0C4E-0D11-EB5929AA072C}"/>
              </a:ext>
            </a:extLst>
          </p:cNvPr>
          <p:cNvSpPr/>
          <p:nvPr/>
        </p:nvSpPr>
        <p:spPr>
          <a:xfrm>
            <a:off x="1458227" y="17035955"/>
            <a:ext cx="4155173" cy="3539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9D21D05F-655F-47ED-A50F-3941995B5A09}"/>
              </a:ext>
            </a:extLst>
          </p:cNvPr>
          <p:cNvSpPr txBox="1"/>
          <p:nvPr/>
        </p:nvSpPr>
        <p:spPr>
          <a:xfrm>
            <a:off x="2744868" y="16842704"/>
            <a:ext cx="9956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FIATAL KUTATÓK SZIMPÓZIUMA</a:t>
            </a:r>
            <a:endParaRPr lang="en-US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2023. NOVEMBER 30. BUDAPEST</a:t>
            </a:r>
            <a:endParaRPr lang="tr-TR" sz="2200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4" name="Metin kutusu 17">
            <a:extLst>
              <a:ext uri="{FF2B5EF4-FFF2-40B4-BE49-F238E27FC236}">
                <a16:creationId xmlns:a16="http://schemas.microsoft.com/office/drawing/2014/main" id="{DAA1B833-013B-ACBC-9C80-B46B9825411E}"/>
              </a:ext>
            </a:extLst>
          </p:cNvPr>
          <p:cNvSpPr txBox="1"/>
          <p:nvPr/>
        </p:nvSpPr>
        <p:spPr>
          <a:xfrm>
            <a:off x="13057253" y="16854538"/>
            <a:ext cx="9956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FIKUSZ ‚2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3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 SYMPOSIUM FOR YOUNG RESEARCHERS</a:t>
            </a:r>
            <a:endParaRPr lang="hu-HU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30 NOVEMBER, 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202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3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BUDAPEST, HUNGARY</a:t>
            </a:r>
            <a:endParaRPr lang="tr-TR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6" name="Metin kutusu 19">
            <a:extLst>
              <a:ext uri="{FF2B5EF4-FFF2-40B4-BE49-F238E27FC236}">
                <a16:creationId xmlns:a16="http://schemas.microsoft.com/office/drawing/2014/main" id="{EBB77A38-219D-946A-8CC1-DAF4A5D87853}"/>
              </a:ext>
            </a:extLst>
          </p:cNvPr>
          <p:cNvSpPr txBox="1"/>
          <p:nvPr/>
        </p:nvSpPr>
        <p:spPr>
          <a:xfrm>
            <a:off x="8629171" y="3192869"/>
            <a:ext cx="7780526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 here!</a:t>
            </a:r>
          </a:p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graphs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tables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 The diagramm </a:t>
            </a: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Porter, 2002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edition</a:t>
            </a:r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Metin kutusu 19">
            <a:extLst>
              <a:ext uri="{FF2B5EF4-FFF2-40B4-BE49-F238E27FC236}">
                <a16:creationId xmlns:a16="http://schemas.microsoft.com/office/drawing/2014/main" id="{AA4AEC44-E8D3-89B4-779A-EDD58D396F21}"/>
              </a:ext>
            </a:extLst>
          </p:cNvPr>
          <p:cNvSpPr txBox="1"/>
          <p:nvPr/>
        </p:nvSpPr>
        <p:spPr>
          <a:xfrm>
            <a:off x="16607235" y="3220668"/>
            <a:ext cx="778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 of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here! 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1" name="Diagram 40">
                <a:extLst>
                  <a:ext uri="{FF2B5EF4-FFF2-40B4-BE49-F238E27FC236}">
                    <a16:creationId xmlns:a16="http://schemas.microsoft.com/office/drawing/2014/main" id="{FF617F66-37BD-4C13-CB90-E89BE64C83A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814554994"/>
                  </p:ext>
                </p:extLst>
              </p:nvPr>
            </p:nvGraphicFramePr>
            <p:xfrm>
              <a:off x="9937485" y="4827593"/>
              <a:ext cx="4867804" cy="33560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1" name="Diagram 40">
                <a:extLst>
                  <a:ext uri="{FF2B5EF4-FFF2-40B4-BE49-F238E27FC236}">
                    <a16:creationId xmlns:a16="http://schemas.microsoft.com/office/drawing/2014/main" id="{FF617F66-37BD-4C13-CB90-E89BE64C83A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7485" y="4827593"/>
                <a:ext cx="4867804" cy="3356063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Dikdörtgen 10">
            <a:extLst>
              <a:ext uri="{FF2B5EF4-FFF2-40B4-BE49-F238E27FC236}">
                <a16:creationId xmlns:a16="http://schemas.microsoft.com/office/drawing/2014/main" id="{6012BAFD-1907-FF85-FD0A-95740A121A47}"/>
              </a:ext>
            </a:extLst>
          </p:cNvPr>
          <p:cNvSpPr/>
          <p:nvPr/>
        </p:nvSpPr>
        <p:spPr>
          <a:xfrm>
            <a:off x="347804" y="295173"/>
            <a:ext cx="13841562" cy="2063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4000" b="1" dirty="0" err="1">
                <a:latin typeface="Bahnschrift" panose="020B0502040204020203" pitchFamily="34" charset="0"/>
              </a:rPr>
              <a:t>Title</a:t>
            </a:r>
            <a:r>
              <a:rPr lang="hu-HU" sz="4000" b="1" dirty="0">
                <a:latin typeface="Bahnschrift" panose="020B0502040204020203" pitchFamily="34" charset="0"/>
              </a:rPr>
              <a:t> of </a:t>
            </a:r>
            <a:r>
              <a:rPr lang="hu-HU" sz="4000" b="1" dirty="0" err="1">
                <a:latin typeface="Bahnschrift" panose="020B0502040204020203" pitchFamily="34" charset="0"/>
              </a:rPr>
              <a:t>the</a:t>
            </a:r>
            <a:r>
              <a:rPr lang="hu-HU" sz="4000" b="1" dirty="0">
                <a:latin typeface="Bahnschrift" panose="020B0502040204020203" pitchFamily="34" charset="0"/>
              </a:rPr>
              <a:t> </a:t>
            </a:r>
            <a:r>
              <a:rPr lang="hu-HU" sz="4000" b="1" dirty="0" err="1">
                <a:latin typeface="Bahnschrift" panose="020B0502040204020203" pitchFamily="34" charset="0"/>
              </a:rPr>
              <a:t>paper</a:t>
            </a:r>
            <a:endParaRPr lang="hu-HU" sz="4000" b="1" dirty="0">
              <a:latin typeface="Bahnschrift" panose="020B0502040204020203" pitchFamily="34" charset="0"/>
            </a:endParaRPr>
          </a:p>
        </p:txBody>
      </p:sp>
      <p:sp>
        <p:nvSpPr>
          <p:cNvPr id="45" name="Dikdörtgen 10">
            <a:extLst>
              <a:ext uri="{FF2B5EF4-FFF2-40B4-BE49-F238E27FC236}">
                <a16:creationId xmlns:a16="http://schemas.microsoft.com/office/drawing/2014/main" id="{3E63A3F4-8BE4-5431-1B16-AD71F5A6D5FF}"/>
              </a:ext>
            </a:extLst>
          </p:cNvPr>
          <p:cNvSpPr/>
          <p:nvPr/>
        </p:nvSpPr>
        <p:spPr>
          <a:xfrm>
            <a:off x="14310360" y="295173"/>
            <a:ext cx="10558416" cy="2063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429" dirty="0"/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3D0A5AB7-5747-2F60-6010-69B22A61EB35}"/>
              </a:ext>
            </a:extLst>
          </p:cNvPr>
          <p:cNvSpPr txBox="1"/>
          <p:nvPr/>
        </p:nvSpPr>
        <p:spPr>
          <a:xfrm>
            <a:off x="21741831" y="216680"/>
            <a:ext cx="3005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</a:rPr>
              <a:t>The </a:t>
            </a:r>
            <a:r>
              <a:rPr lang="hu-HU" sz="3600" b="1" dirty="0" err="1">
                <a:solidFill>
                  <a:schemeClr val="bg1"/>
                </a:solidFill>
              </a:rPr>
              <a:t>author</a:t>
            </a:r>
            <a:r>
              <a:rPr lang="hu-HU" sz="3600" b="1" dirty="0">
                <a:solidFill>
                  <a:schemeClr val="bg1"/>
                </a:solidFill>
              </a:rPr>
              <a:t>(s)</a:t>
            </a:r>
          </a:p>
          <a:p>
            <a:endParaRPr lang="hu-HU" dirty="0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22070669-1268-3F74-0D95-910A715A6942}"/>
              </a:ext>
            </a:extLst>
          </p:cNvPr>
          <p:cNvSpPr txBox="1"/>
          <p:nvPr/>
        </p:nvSpPr>
        <p:spPr>
          <a:xfrm>
            <a:off x="14303394" y="755575"/>
            <a:ext cx="49215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1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tin kutusu 18">
            <a:extLst>
              <a:ext uri="{FF2B5EF4-FFF2-40B4-BE49-F238E27FC236}">
                <a16:creationId xmlns:a16="http://schemas.microsoft.com/office/drawing/2014/main" id="{2DACD2BA-BC81-449D-A9D1-77F3FE1190EA}"/>
              </a:ext>
            </a:extLst>
          </p:cNvPr>
          <p:cNvSpPr txBox="1"/>
          <p:nvPr/>
        </p:nvSpPr>
        <p:spPr>
          <a:xfrm>
            <a:off x="331200" y="3225395"/>
            <a:ext cx="7780527" cy="1091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90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61A7D914-1F6F-4BC9-80DD-27576C700570}"/>
              </a:ext>
            </a:extLst>
          </p:cNvPr>
          <p:cNvSpPr txBox="1"/>
          <p:nvPr/>
        </p:nvSpPr>
        <p:spPr>
          <a:xfrm>
            <a:off x="416415" y="2645757"/>
            <a:ext cx="7780528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INTRODUCTION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BFD534BB-3667-40FF-ACE5-A0E763921576}"/>
              </a:ext>
            </a:extLst>
          </p:cNvPr>
          <p:cNvSpPr/>
          <p:nvPr/>
        </p:nvSpPr>
        <p:spPr>
          <a:xfrm>
            <a:off x="347804" y="295173"/>
            <a:ext cx="13841562" cy="2063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4000" b="1" dirty="0">
                <a:latin typeface="Bahnschrift" panose="020B0502040204020203" pitchFamily="34" charset="0"/>
              </a:rPr>
              <a:t>The </a:t>
            </a:r>
            <a:r>
              <a:rPr lang="hu-HU" sz="4000" b="1" dirty="0" err="1">
                <a:latin typeface="Bahnschrift" panose="020B0502040204020203" pitchFamily="34" charset="0"/>
              </a:rPr>
              <a:t>concept</a:t>
            </a:r>
            <a:r>
              <a:rPr lang="hu-HU" sz="4000" b="1" dirty="0">
                <a:latin typeface="Bahnschrift" panose="020B0502040204020203" pitchFamily="34" charset="0"/>
              </a:rPr>
              <a:t> of change management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EB61743-A8B4-4AF6-8C9B-4DD5381773C9}"/>
              </a:ext>
            </a:extLst>
          </p:cNvPr>
          <p:cNvSpPr txBox="1"/>
          <p:nvPr/>
        </p:nvSpPr>
        <p:spPr>
          <a:xfrm>
            <a:off x="482343" y="8778283"/>
            <a:ext cx="7823141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METHOD</a:t>
            </a:r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(s)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03BC35C7-30E8-40F4-A715-D49B95C86E15}"/>
              </a:ext>
            </a:extLst>
          </p:cNvPr>
          <p:cNvSpPr txBox="1"/>
          <p:nvPr/>
        </p:nvSpPr>
        <p:spPr>
          <a:xfrm>
            <a:off x="381993" y="9390230"/>
            <a:ext cx="77805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99AB0ED2-8CAE-4200-BAA2-0B70C703555E}"/>
              </a:ext>
            </a:extLst>
          </p:cNvPr>
          <p:cNvSpPr txBox="1"/>
          <p:nvPr/>
        </p:nvSpPr>
        <p:spPr>
          <a:xfrm>
            <a:off x="16683435" y="9800163"/>
            <a:ext cx="8185340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</a:rPr>
              <a:t>Maximum of </a:t>
            </a:r>
            <a:r>
              <a:rPr lang="hu-HU" sz="2286" b="1" dirty="0" err="1">
                <a:solidFill>
                  <a:schemeClr val="bg1"/>
                </a:solidFill>
              </a:rPr>
              <a:t>seven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refererences</a:t>
            </a:r>
            <a:r>
              <a:rPr lang="hu-HU" sz="2286" b="1" dirty="0">
                <a:solidFill>
                  <a:schemeClr val="bg1"/>
                </a:solidFill>
              </a:rPr>
              <a:t>  </a:t>
            </a:r>
            <a:r>
              <a:rPr lang="hu-HU" sz="2286" b="1" dirty="0" err="1">
                <a:solidFill>
                  <a:schemeClr val="bg1"/>
                </a:solidFill>
              </a:rPr>
              <a:t>from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the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scientific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paper</a:t>
            </a:r>
            <a:endParaRPr lang="tr-TR" sz="1286" b="1" dirty="0">
              <a:solidFill>
                <a:schemeClr val="bg1"/>
              </a:solidFill>
            </a:endParaRP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D33DD4FC-8188-4474-8BED-DB081F42B1B9}"/>
              </a:ext>
            </a:extLst>
          </p:cNvPr>
          <p:cNvSpPr txBox="1"/>
          <p:nvPr/>
        </p:nvSpPr>
        <p:spPr>
          <a:xfrm>
            <a:off x="16632636" y="10393745"/>
            <a:ext cx="81853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latin typeface="Bahnschrift" panose="020B0502040204020203" pitchFamily="34" charset="0"/>
              </a:rPr>
              <a:t>Doern</a:t>
            </a:r>
            <a:r>
              <a:rPr lang="en-US" dirty="0">
                <a:latin typeface="Bahnschrift" panose="020B0502040204020203" pitchFamily="34" charset="0"/>
              </a:rPr>
              <a:t>, R., Williams, N., &amp; </a:t>
            </a:r>
            <a:r>
              <a:rPr lang="en-US" dirty="0" err="1">
                <a:latin typeface="Bahnschrift" panose="020B0502040204020203" pitchFamily="34" charset="0"/>
              </a:rPr>
              <a:t>Vorley</a:t>
            </a:r>
            <a:r>
              <a:rPr lang="en-US" dirty="0">
                <a:latin typeface="Bahnschrift" panose="020B0502040204020203" pitchFamily="34" charset="0"/>
              </a:rPr>
              <a:t>, T. (2019). Special issue on entrepreneurship and crises: Business as usual? An introduction and review of the literature. Entrepreneurship and Regional Development, 31, 400–412.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latin typeface="Bahnschrift" panose="020B0502040204020203" pitchFamily="34" charset="0"/>
              </a:rPr>
              <a:t>Aukena</a:t>
            </a:r>
            <a:r>
              <a:rPr lang="en-US" dirty="0">
                <a:latin typeface="Bahnschrift" panose="020B0502040204020203" pitchFamily="34" charset="0"/>
              </a:rPr>
              <a:t>, H.E, </a:t>
            </a:r>
            <a:r>
              <a:rPr lang="en-US" dirty="0" err="1">
                <a:latin typeface="Bahnschrift" panose="020B0502040204020203" pitchFamily="34" charset="0"/>
              </a:rPr>
              <a:t>Ardakanib</a:t>
            </a:r>
            <a:r>
              <a:rPr lang="en-US" dirty="0">
                <a:latin typeface="Bahnschrift" panose="020B0502040204020203" pitchFamily="34" charset="0"/>
              </a:rPr>
              <a:t>, M.F, </a:t>
            </a:r>
            <a:r>
              <a:rPr lang="en-US" dirty="0" err="1">
                <a:latin typeface="Bahnschrift" panose="020B0502040204020203" pitchFamily="34" charset="0"/>
              </a:rPr>
              <a:t>Carraherc</a:t>
            </a:r>
            <a:r>
              <a:rPr lang="en-US" dirty="0">
                <a:latin typeface="Bahnschrift" panose="020B0502040204020203" pitchFamily="34" charset="0"/>
              </a:rPr>
              <a:t>, S. &amp; </a:t>
            </a:r>
            <a:r>
              <a:rPr lang="en-US" dirty="0" err="1">
                <a:latin typeface="Bahnschrift" panose="020B0502040204020203" pitchFamily="34" charset="0"/>
              </a:rPr>
              <a:t>Avorganid</a:t>
            </a:r>
            <a:r>
              <a:rPr lang="en-US" dirty="0">
                <a:latin typeface="Bahnschrift" panose="020B0502040204020203" pitchFamily="34" charset="0"/>
              </a:rPr>
              <a:t>, R.K. (2021). Innovation among entrepreneurial SMEs during the COVID-19 crisis in Iran. Small Business International Review ISSN: 2531-0046 SECTION: Research Articles </a:t>
            </a:r>
            <a:r>
              <a:rPr lang="en-US" dirty="0" err="1">
                <a:latin typeface="Bahnschrift" panose="020B0502040204020203" pitchFamily="34" charset="0"/>
              </a:rPr>
              <a:t>VOl.</a:t>
            </a:r>
            <a:r>
              <a:rPr lang="en-US" dirty="0">
                <a:latin typeface="Bahnschrift" panose="020B0502040204020203" pitchFamily="34" charset="0"/>
              </a:rPr>
              <a:t> 5. Issue 2. DOI: https://doi.org/10.26784/sbir.v5i2.395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Bahnschrift" panose="020B0502040204020203" pitchFamily="34" charset="0"/>
              </a:rPr>
              <a:t>Lim, D., Morse, E.A &amp; Yu, N (2020). The impact of the global crisis on the growth of SMEs: A resource system perspective. International Small Business Journal: Researching Entrepreneurship. Vol. 38. Issue 6. pp. 492-503. https://doi.org/10.1177/0266242620950159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Bahnschrift" panose="020B0502040204020203" pitchFamily="34" charset="0"/>
              </a:rPr>
              <a:t>McKibbin, W. &amp; Fernando, R. (2020). The economic impact of COVID-19. Economics in the Time of, COVID-19, (2020)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Bahnschrift" panose="020B0502040204020203" pitchFamily="34" charset="0"/>
              </a:rPr>
              <a:t>Latham, S. (2009). Contrasting strategic response to economic recession in start-up versus established software firms. Journal of Small Business Management, 47(2), 180–201. https://doi.org/10.1111/j.1540-627X.2009.00267.x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latin typeface="Bahnschrift" panose="020B0502040204020203" pitchFamily="34" charset="0"/>
              </a:rPr>
              <a:t>Kahveci</a:t>
            </a:r>
            <a:r>
              <a:rPr lang="en-US" dirty="0">
                <a:latin typeface="Bahnschrift" panose="020B0502040204020203" pitchFamily="34" charset="0"/>
              </a:rPr>
              <a:t>, E. (2021). Surviving COVID-19 and beyond: a conceptual framework for SMEs in crisis. Business: Theory and Practice, 22(1), 167-179. https://doi.org/10.3846/btp.2021.13020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latin typeface="Bahnschrift" panose="020B0502040204020203" pitchFamily="34" charset="0"/>
              </a:rPr>
              <a:t>Kameldeep</a:t>
            </a:r>
            <a:r>
              <a:rPr lang="en-US" dirty="0">
                <a:latin typeface="Bahnschrift" panose="020B0502040204020203" pitchFamily="34" charset="0"/>
              </a:rPr>
              <a:t>, S. (2021). Impact of Covid-19 on SMEs Globally. SHS Web of Conferences 129, 01012 (2021) Volume 129. 2021. https://doi.org/10.1051/shsconf/202112901012</a:t>
            </a:r>
          </a:p>
        </p:txBody>
      </p:sp>
      <p:sp>
        <p:nvSpPr>
          <p:cNvPr id="25" name="Metin kutusu 14">
            <a:extLst>
              <a:ext uri="{FF2B5EF4-FFF2-40B4-BE49-F238E27FC236}">
                <a16:creationId xmlns:a16="http://schemas.microsoft.com/office/drawing/2014/main" id="{40FDE73E-2BB0-41D6-97C2-CDA0573BEE20}"/>
              </a:ext>
            </a:extLst>
          </p:cNvPr>
          <p:cNvSpPr txBox="1"/>
          <p:nvPr/>
        </p:nvSpPr>
        <p:spPr>
          <a:xfrm>
            <a:off x="8709722" y="2663589"/>
            <a:ext cx="7780526" cy="460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THE RESULT(S</a:t>
            </a:r>
            <a:r>
              <a:rPr lang="hu-HU" sz="2286" b="1" dirty="0">
                <a:solidFill>
                  <a:schemeClr val="bg1"/>
                </a:solidFill>
              </a:rPr>
              <a:t>)</a:t>
            </a:r>
            <a:endParaRPr lang="tr-TR" sz="1286" b="1" dirty="0">
              <a:solidFill>
                <a:schemeClr val="bg1"/>
              </a:solidFill>
            </a:endParaRPr>
          </a:p>
        </p:txBody>
      </p:sp>
      <p:sp>
        <p:nvSpPr>
          <p:cNvPr id="24" name="Metin kutusu 30">
            <a:extLst>
              <a:ext uri="{FF2B5EF4-FFF2-40B4-BE49-F238E27FC236}">
                <a16:creationId xmlns:a16="http://schemas.microsoft.com/office/drawing/2014/main" id="{F387E0A1-66A3-408D-27AF-5669EDEC1CE1}"/>
              </a:ext>
            </a:extLst>
          </p:cNvPr>
          <p:cNvSpPr txBox="1"/>
          <p:nvPr/>
        </p:nvSpPr>
        <p:spPr>
          <a:xfrm>
            <a:off x="16683435" y="2656014"/>
            <a:ext cx="8185340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CONCLUSIONS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2" name="Dikdörtgen 10">
            <a:extLst>
              <a:ext uri="{FF2B5EF4-FFF2-40B4-BE49-F238E27FC236}">
                <a16:creationId xmlns:a16="http://schemas.microsoft.com/office/drawing/2014/main" id="{330381FE-9A17-FE9C-371E-AE1F9CA96625}"/>
              </a:ext>
            </a:extLst>
          </p:cNvPr>
          <p:cNvSpPr/>
          <p:nvPr/>
        </p:nvSpPr>
        <p:spPr>
          <a:xfrm>
            <a:off x="14310360" y="295173"/>
            <a:ext cx="10558416" cy="2063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429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8D7161-B4C0-D209-D4B1-2FFA08CB7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1387" y="16611900"/>
            <a:ext cx="1062966" cy="1272564"/>
          </a:xfrm>
          <a:prstGeom prst="rect">
            <a:avLst/>
          </a:prstGeom>
        </p:spPr>
      </p:pic>
      <p:sp>
        <p:nvSpPr>
          <p:cNvPr id="8" name="Téglalap 7">
            <a:extLst>
              <a:ext uri="{FF2B5EF4-FFF2-40B4-BE49-F238E27FC236}">
                <a16:creationId xmlns:a16="http://schemas.microsoft.com/office/drawing/2014/main" id="{796C3F5A-AEEE-89C6-6561-937668ED4A67}"/>
              </a:ext>
            </a:extLst>
          </p:cNvPr>
          <p:cNvSpPr/>
          <p:nvPr/>
        </p:nvSpPr>
        <p:spPr>
          <a:xfrm>
            <a:off x="3261627" y="16904660"/>
            <a:ext cx="8915400" cy="6510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1DD8EBD-5115-2712-5504-8B9779305357}"/>
              </a:ext>
            </a:extLst>
          </p:cNvPr>
          <p:cNvSpPr/>
          <p:nvPr/>
        </p:nvSpPr>
        <p:spPr>
          <a:xfrm>
            <a:off x="13577913" y="16904660"/>
            <a:ext cx="8915400" cy="6510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C51AF8DC-EF75-DFE9-07C0-B1CAC37C18D2}"/>
              </a:ext>
            </a:extLst>
          </p:cNvPr>
          <p:cNvSpPr/>
          <p:nvPr/>
        </p:nvSpPr>
        <p:spPr>
          <a:xfrm>
            <a:off x="20000227" y="17053187"/>
            <a:ext cx="4155173" cy="3539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ED0F134C-895B-2C00-6E6A-C3221AE4EFD5}"/>
              </a:ext>
            </a:extLst>
          </p:cNvPr>
          <p:cNvSpPr/>
          <p:nvPr/>
        </p:nvSpPr>
        <p:spPr>
          <a:xfrm>
            <a:off x="13257" y="17137555"/>
            <a:ext cx="4155173" cy="1507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956C0382-D84B-B74D-0322-D622752E91C1}"/>
              </a:ext>
            </a:extLst>
          </p:cNvPr>
          <p:cNvSpPr/>
          <p:nvPr/>
        </p:nvSpPr>
        <p:spPr>
          <a:xfrm>
            <a:off x="21053960" y="17152637"/>
            <a:ext cx="4155173" cy="1507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79801ADC-63F8-0C4E-0D11-EB5929AA072C}"/>
              </a:ext>
            </a:extLst>
          </p:cNvPr>
          <p:cNvSpPr/>
          <p:nvPr/>
        </p:nvSpPr>
        <p:spPr>
          <a:xfrm>
            <a:off x="1458227" y="17035955"/>
            <a:ext cx="4155173" cy="3539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9D21D05F-655F-47ED-A50F-3941995B5A09}"/>
              </a:ext>
            </a:extLst>
          </p:cNvPr>
          <p:cNvSpPr txBox="1"/>
          <p:nvPr/>
        </p:nvSpPr>
        <p:spPr>
          <a:xfrm>
            <a:off x="2744868" y="16842704"/>
            <a:ext cx="9956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FIATAL KUTATÓK SZIMPÓZIUMA</a:t>
            </a:r>
            <a:endParaRPr lang="en-US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2023. NOVEMBER 30 BUDAPEST</a:t>
            </a:r>
            <a:endParaRPr lang="tr-TR" sz="2200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4" name="Metin kutusu 17">
            <a:extLst>
              <a:ext uri="{FF2B5EF4-FFF2-40B4-BE49-F238E27FC236}">
                <a16:creationId xmlns:a16="http://schemas.microsoft.com/office/drawing/2014/main" id="{DAA1B833-013B-ACBC-9C80-B46B9825411E}"/>
              </a:ext>
            </a:extLst>
          </p:cNvPr>
          <p:cNvSpPr txBox="1"/>
          <p:nvPr/>
        </p:nvSpPr>
        <p:spPr>
          <a:xfrm>
            <a:off x="13057253" y="16854538"/>
            <a:ext cx="9956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FIKUSZ '2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3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 SYMPOSIUM FOR YOUNG RESEARCHERS</a:t>
            </a:r>
            <a:endParaRPr lang="hu-HU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30 NOVEMBER, 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202</a:t>
            </a:r>
            <a:r>
              <a:rPr lang="hu-HU" sz="2200" b="1">
                <a:solidFill>
                  <a:schemeClr val="bg1"/>
                </a:solidFill>
                <a:latin typeface="Bahnschrift" panose="020B0502040204020203" pitchFamily="34" charset="0"/>
              </a:rPr>
              <a:t>3</a:t>
            </a:r>
            <a:r>
              <a:rPr lang="en-US" sz="2200" b="1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BUDAPEST, HUNGARY</a:t>
            </a:r>
            <a:endParaRPr lang="tr-TR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6" name="Metin kutusu 19">
            <a:extLst>
              <a:ext uri="{FF2B5EF4-FFF2-40B4-BE49-F238E27FC236}">
                <a16:creationId xmlns:a16="http://schemas.microsoft.com/office/drawing/2014/main" id="{EBB77A38-219D-946A-8CC1-DAF4A5D87853}"/>
              </a:ext>
            </a:extLst>
          </p:cNvPr>
          <p:cNvSpPr txBox="1"/>
          <p:nvPr/>
        </p:nvSpPr>
        <p:spPr>
          <a:xfrm>
            <a:off x="8628486" y="3220668"/>
            <a:ext cx="7780526" cy="1782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 The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titel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diagramm</a:t>
            </a: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u="sng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Metin kutusu 19">
            <a:extLst>
              <a:ext uri="{FF2B5EF4-FFF2-40B4-BE49-F238E27FC236}">
                <a16:creationId xmlns:a16="http://schemas.microsoft.com/office/drawing/2014/main" id="{AA4AEC44-E8D3-89B4-779A-EDD58D396F21}"/>
              </a:ext>
            </a:extLst>
          </p:cNvPr>
          <p:cNvSpPr txBox="1"/>
          <p:nvPr/>
        </p:nvSpPr>
        <p:spPr>
          <a:xfrm>
            <a:off x="16607235" y="3220668"/>
            <a:ext cx="778052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1" name="Diagram 40">
                <a:extLst>
                  <a:ext uri="{FF2B5EF4-FFF2-40B4-BE49-F238E27FC236}">
                    <a16:creationId xmlns:a16="http://schemas.microsoft.com/office/drawing/2014/main" id="{FF617F66-37BD-4C13-CB90-E89BE64C83A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041353425"/>
                  </p:ext>
                </p:extLst>
              </p:nvPr>
            </p:nvGraphicFramePr>
            <p:xfrm>
              <a:off x="9743125" y="8590047"/>
              <a:ext cx="4867804" cy="33560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1" name="Diagram 40">
                <a:extLst>
                  <a:ext uri="{FF2B5EF4-FFF2-40B4-BE49-F238E27FC236}">
                    <a16:creationId xmlns:a16="http://schemas.microsoft.com/office/drawing/2014/main" id="{FF617F66-37BD-4C13-CB90-E89BE64C83A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43125" y="8590047"/>
                <a:ext cx="4867804" cy="3356063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zövegdoboz 2">
            <a:extLst>
              <a:ext uri="{FF2B5EF4-FFF2-40B4-BE49-F238E27FC236}">
                <a16:creationId xmlns:a16="http://schemas.microsoft.com/office/drawing/2014/main" id="{73EB726F-D4F1-A53F-BA67-530FD49FBCFD}"/>
              </a:ext>
            </a:extLst>
          </p:cNvPr>
          <p:cNvSpPr txBox="1"/>
          <p:nvPr/>
        </p:nvSpPr>
        <p:spPr>
          <a:xfrm>
            <a:off x="21741831" y="216680"/>
            <a:ext cx="3005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</a:rPr>
              <a:t>The </a:t>
            </a:r>
            <a:r>
              <a:rPr lang="hu-HU" sz="3600" b="1" dirty="0" err="1">
                <a:solidFill>
                  <a:schemeClr val="bg1"/>
                </a:solidFill>
              </a:rPr>
              <a:t>author</a:t>
            </a:r>
            <a:r>
              <a:rPr lang="hu-HU" sz="3600" b="1" dirty="0">
                <a:solidFill>
                  <a:schemeClr val="bg1"/>
                </a:solidFill>
              </a:rPr>
              <a:t>(s)</a:t>
            </a: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C8ADCFD-F1C9-167A-E118-1A0A18D7B33B}"/>
              </a:ext>
            </a:extLst>
          </p:cNvPr>
          <p:cNvSpPr txBox="1"/>
          <p:nvPr/>
        </p:nvSpPr>
        <p:spPr>
          <a:xfrm>
            <a:off x="14303394" y="755575"/>
            <a:ext cx="76931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John Smith, Harvard University, john.smith@harvard.com</a:t>
            </a:r>
          </a:p>
          <a:p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Richard Smith, Harvard University, richardsmith@harvard.com</a:t>
            </a: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Eleonora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Smith, Harvard University, eleonorasmith@harvard.com</a:t>
            </a:r>
          </a:p>
          <a:p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1186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TM02900743[[fn=Organik]]</Template>
  <TotalTime>407</TotalTime>
  <Words>2152</Words>
  <Application>Microsoft Office PowerPoint</Application>
  <PresentationFormat>Egyéni</PresentationFormat>
  <Paragraphs>135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Wingdings 2</vt:lpstr>
      <vt:lpstr>HDOfficeLightV0</vt:lpstr>
      <vt:lpstr>Office-téma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Csiszárik Szabolcs</dc:creator>
  <cp:lastModifiedBy>Fehér-Polgár Pál</cp:lastModifiedBy>
  <cp:revision>21</cp:revision>
  <dcterms:created xsi:type="dcterms:W3CDTF">2018-10-31T15:45:34Z</dcterms:created>
  <dcterms:modified xsi:type="dcterms:W3CDTF">2023-06-06T15:48:38Z</dcterms:modified>
</cp:coreProperties>
</file>