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3" r:id="rId10"/>
    <p:sldId id="264" r:id="rId11"/>
    <p:sldId id="265" r:id="rId12"/>
    <p:sldId id="267" r:id="rId13"/>
    <p:sldId id="262" r:id="rId14"/>
    <p:sldId id="268" r:id="rId15"/>
    <p:sldId id="266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5" autoAdjust="0"/>
  </p:normalViewPr>
  <p:slideViewPr>
    <p:cSldViewPr>
      <p:cViewPr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9AA84-FA26-4A61-99A2-57C31A506656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6E08-6156-4C6F-AF1A-7CBDC8F64D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928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6E08-6156-4C6F-AF1A-7CBDC8F64DA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95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595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87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233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03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359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206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37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519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499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93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57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9B57-BA7E-4032-BB73-892FE1D3F7BE}" type="datetimeFigureOut">
              <a:rPr lang="hu-HU" smtClean="0"/>
              <a:t>2013.05.21.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C045F-B751-4DB7-A369-26F875A33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46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xUriServ/LexUriServ.do?uri=OJ:L:2012:194:0039:0043:HU: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ta.hu/data/cikk/11/97/91/cikk_119791/27_2012_elnoki_hat_Open_Access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Változások, újdonságok, várható fejlesztések az MTMT adatbázisban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2013. </a:t>
            </a:r>
            <a:r>
              <a:rPr lang="hu-HU" dirty="0"/>
              <a:t>m</a:t>
            </a:r>
            <a:r>
              <a:rPr lang="hu-HU" dirty="0" smtClean="0"/>
              <a:t>ájus </a:t>
            </a:r>
            <a:r>
              <a:rPr lang="hu-HU" dirty="0" smtClean="0"/>
              <a:t>21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78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H-index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19766"/>
              </p:ext>
            </p:extLst>
          </p:nvPr>
        </p:nvGraphicFramePr>
        <p:xfrm>
          <a:off x="3028950" y="1738916"/>
          <a:ext cx="3086100" cy="4248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700"/>
                <a:gridCol w="1803400"/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Közlemény sorszáma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Közlemény idézeteinek száma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325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264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3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263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4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260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145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6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116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85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8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84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9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84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45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11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32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18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13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16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effectLst/>
                        </a:rPr>
                        <a:t>14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effectLst/>
                        </a:rPr>
                        <a:t>14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15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14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16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17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3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18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3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19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2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>
                          <a:effectLst/>
                        </a:rPr>
                        <a:t>20</a:t>
                      </a:r>
                      <a:endParaRPr lang="hu-H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100" dirty="0">
                          <a:effectLst/>
                        </a:rPr>
                        <a:t>1</a:t>
                      </a:r>
                      <a:endParaRPr lang="hu-H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13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Szakterületi értékek</a:t>
            </a:r>
            <a:endParaRPr lang="hu-HU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12930" r="22054" b="15384"/>
          <a:stretch>
            <a:fillRect/>
          </a:stretch>
        </p:blipFill>
        <p:spPr bwMode="auto">
          <a:xfrm>
            <a:off x="1600721" y="1600200"/>
            <a:ext cx="59425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8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dirty="0" smtClean="0"/>
              <a:t>Többcélú felhasználás az </a:t>
            </a:r>
            <a:r>
              <a:rPr lang="hu-HU" dirty="0" err="1" smtClean="0"/>
              <a:t>MTMT-ben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MTMT egyrészt képes reprezentálni a teljes tudományos munkásságot a közleményeken </a:t>
            </a:r>
            <a:r>
              <a:rPr lang="hu-HU" dirty="0" smtClean="0"/>
              <a:t>keresztül ( preferáltak a teljes tudományos közleménynek)</a:t>
            </a:r>
            <a:endParaRPr lang="hu-HU" dirty="0"/>
          </a:p>
          <a:p>
            <a:r>
              <a:rPr lang="hu-HU" dirty="0"/>
              <a:t>Másrészt megmutatja, hogy egy adott intézményhez mely közlemények </a:t>
            </a:r>
            <a:r>
              <a:rPr lang="hu-HU" dirty="0" smtClean="0"/>
              <a:t>köthetők, ezáltal mérhető az intézmény tudományos teljesítménye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007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Értékelő táblázatok az </a:t>
            </a:r>
            <a:r>
              <a:rPr lang="hu-HU" dirty="0" err="1" smtClean="0"/>
              <a:t>MTMT-ben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Visszamenőleges adatfelvitel végén lesz pontos a táblázat, a központi </a:t>
            </a:r>
            <a:r>
              <a:rPr lang="hu-HU" dirty="0" err="1" smtClean="0"/>
              <a:t>admin</a:t>
            </a:r>
            <a:r>
              <a:rPr lang="hu-HU" dirty="0" smtClean="0"/>
              <a:t> ellenőrzése után!</a:t>
            </a:r>
          </a:p>
          <a:p>
            <a:r>
              <a:rPr lang="hu-HU" dirty="0" smtClean="0"/>
              <a:t>Választható táblázatok =&gt; általános vagy szakterületi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2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Times New Roman" pitchFamily="18" charset="0"/>
              </a:rPr>
              <a:t>Hierarchia</a:t>
            </a:r>
            <a:endParaRPr lang="hu-HU" dirty="0"/>
          </a:p>
        </p:txBody>
      </p:sp>
      <p:pic>
        <p:nvPicPr>
          <p:cNvPr id="4" name="Picture 5" descr="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62" y="1600200"/>
            <a:ext cx="49038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4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Regisztráció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jelszavát kizárólag a szerző </a:t>
            </a:r>
            <a:r>
              <a:rPr lang="hu-HU" dirty="0" smtClean="0"/>
              <a:t>módosíthatja</a:t>
            </a:r>
          </a:p>
          <a:p>
            <a:r>
              <a:rPr lang="hu-HU" dirty="0" smtClean="0"/>
              <a:t>A regisztráció során minél több adat megadása célszerű (pontosabb azonosíthatóság)</a:t>
            </a:r>
          </a:p>
          <a:p>
            <a:r>
              <a:rPr lang="hu-HU" dirty="0" smtClean="0"/>
              <a:t>Az üres mezőket utólag is ki lehet tölteni, illetve módosítani</a:t>
            </a:r>
          </a:p>
          <a:p>
            <a:r>
              <a:rPr lang="hu-HU" dirty="0" smtClean="0"/>
              <a:t>A szerzői űrlapon fontos kitölteni és frissíteni a „Közlési/</a:t>
            </a:r>
            <a:r>
              <a:rPr lang="hu-HU" dirty="0" err="1" smtClean="0"/>
              <a:t>idézettségi</a:t>
            </a:r>
            <a:r>
              <a:rPr lang="hu-HU" dirty="0" smtClean="0"/>
              <a:t> adatok” mezőt (nyilvánosság)</a:t>
            </a:r>
          </a:p>
          <a:p>
            <a:r>
              <a:rPr lang="hu-HU" dirty="0" smtClean="0"/>
              <a:t>Jelszóváltoztatás a szerzői adatlapon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87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Jobbra nyíl 3"/>
          <p:cNvSpPr/>
          <p:nvPr/>
        </p:nvSpPr>
        <p:spPr>
          <a:xfrm rot="5400000">
            <a:off x="7502786" y="786246"/>
            <a:ext cx="648072" cy="3169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70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Jobbra nyíl 3"/>
          <p:cNvSpPr/>
          <p:nvPr/>
        </p:nvSpPr>
        <p:spPr>
          <a:xfrm rot="10800000">
            <a:off x="1331640" y="2636912"/>
            <a:ext cx="762385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5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Jobbra nyíl 3"/>
          <p:cNvSpPr/>
          <p:nvPr/>
        </p:nvSpPr>
        <p:spPr>
          <a:xfrm rot="10800000">
            <a:off x="3494744" y="4372135"/>
            <a:ext cx="1080120" cy="2089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13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legfontosabb változások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MyCite</a:t>
            </a:r>
            <a:r>
              <a:rPr lang="hu-HU" dirty="0" smtClean="0"/>
              <a:t> teljes váltás (2014 nyár)</a:t>
            </a:r>
          </a:p>
          <a:p>
            <a:r>
              <a:rPr lang="hu-HU" dirty="0" smtClean="0"/>
              <a:t>Historikus kezelés 2007-től (szerzői közreműködéssel, </a:t>
            </a:r>
            <a:r>
              <a:rPr lang="hu-HU" dirty="0" err="1" smtClean="0"/>
              <a:t>admin</a:t>
            </a:r>
            <a:r>
              <a:rPr lang="hu-HU" dirty="0" smtClean="0"/>
              <a:t> jóváhagyással)</a:t>
            </a:r>
          </a:p>
          <a:p>
            <a:r>
              <a:rPr lang="hu-HU" dirty="0" smtClean="0"/>
              <a:t>Kézi adatfelvitel átalakítása (modernizálás)</a:t>
            </a:r>
          </a:p>
          <a:p>
            <a:r>
              <a:rPr lang="hu-HU" dirty="0" smtClean="0"/>
              <a:t>Gyorsbillentyűk bevezetése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33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>
                <a:solidFill>
                  <a:srgbClr val="080808"/>
                </a:solidFill>
              </a:rPr>
              <a:t>Az Európai Bizottság ajánlása  (2012. július 17.) </a:t>
            </a:r>
            <a:br>
              <a:rPr lang="hu-HU" sz="3200" dirty="0">
                <a:solidFill>
                  <a:srgbClr val="080808"/>
                </a:solidFill>
              </a:rPr>
            </a:br>
            <a:r>
              <a:rPr lang="hu-HU" sz="3200" dirty="0">
                <a:solidFill>
                  <a:srgbClr val="080808"/>
                </a:solidFill>
              </a:rPr>
              <a:t>a tudományos információkhoz való hozzáférésről és azok megőrzéséről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600" b="1" dirty="0">
                <a:hlinkClick r:id="rId2"/>
              </a:rPr>
              <a:t>http://eur-lex.europa.eu/LexUriServ/LexUriServ.do?uri=OJ:L:2012:194:0039:0043:HU:PDF</a:t>
            </a:r>
            <a:endParaRPr lang="hu-HU" sz="1600" dirty="0" smtClean="0"/>
          </a:p>
          <a:p>
            <a:endParaRPr lang="hu-HU" sz="1600" dirty="0" smtClean="0"/>
          </a:p>
          <a:p>
            <a:endParaRPr lang="hu-HU" sz="1600" dirty="0" smtClean="0"/>
          </a:p>
          <a:p>
            <a:r>
              <a:rPr lang="hu-HU" sz="1600" dirty="0" smtClean="0"/>
              <a:t>Nyílt </a:t>
            </a:r>
            <a:r>
              <a:rPr lang="hu-HU" sz="1600" dirty="0"/>
              <a:t>hozzáférés a tudományos </a:t>
            </a:r>
            <a:r>
              <a:rPr lang="hu-HU" sz="1600" dirty="0" smtClean="0"/>
              <a:t>publikációkhoz</a:t>
            </a:r>
            <a:endParaRPr lang="hu-HU" sz="1600" dirty="0"/>
          </a:p>
          <a:p>
            <a:r>
              <a:rPr lang="hu-HU" sz="1600" dirty="0"/>
              <a:t>Nyílt hozzáférés a kutatási adatokhoz</a:t>
            </a:r>
          </a:p>
          <a:p>
            <a:r>
              <a:rPr lang="hu-HU" sz="1600" dirty="0"/>
              <a:t>A tudományos információk megőrzése és újbóli felhasználása</a:t>
            </a:r>
          </a:p>
          <a:p>
            <a:r>
              <a:rPr lang="hu-HU" sz="1600" dirty="0"/>
              <a:t>Elektronikus infrastruktúrák</a:t>
            </a:r>
          </a:p>
          <a:p>
            <a:pPr marL="0" indent="0">
              <a:buNone/>
            </a:pP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24848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 </a:t>
            </a:r>
            <a:r>
              <a:rPr lang="hu-HU" dirty="0" err="1" smtClean="0"/>
              <a:t>access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Nyílt hozzáférés támogatása (A MTA elnökének 27/2012. (IX. 24.) számú határozata</a:t>
            </a:r>
            <a:r>
              <a:rPr lang="hu-HU" dirty="0"/>
              <a:t>) </a:t>
            </a:r>
            <a:r>
              <a:rPr lang="hu-HU" sz="2600" dirty="0">
                <a:hlinkClick r:id="rId2"/>
              </a:rPr>
              <a:t>http://mta.hu/data/cikk/11/97/91/cikk_119791/27_2012_elnoki_hat_Open_Access.pdf</a:t>
            </a:r>
            <a:endParaRPr lang="hu-HU" sz="2600" dirty="0" smtClean="0"/>
          </a:p>
          <a:p>
            <a:r>
              <a:rPr lang="hu-HU" dirty="0" smtClean="0"/>
              <a:t>A határozat megfogalmazza a tudományos művek nyílt hozzáférésű közzétételének irányelveit =&gt; </a:t>
            </a:r>
            <a:r>
              <a:rPr lang="hu-HU" dirty="0" err="1" smtClean="0"/>
              <a:t>Repozitórium</a:t>
            </a:r>
            <a:r>
              <a:rPr lang="hu-HU" dirty="0" smtClean="0"/>
              <a:t> építése</a:t>
            </a:r>
          </a:p>
          <a:p>
            <a:r>
              <a:rPr lang="hu-HU" dirty="0" err="1" smtClean="0"/>
              <a:t>Repozitórium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 MTMT</a:t>
            </a:r>
          </a:p>
          <a:p>
            <a:r>
              <a:rPr lang="hu-HU" dirty="0" smtClean="0">
                <a:sym typeface="Wingdings" pitchFamily="2" charset="2"/>
              </a:rPr>
              <a:t>REAL (MTA)</a:t>
            </a:r>
          </a:p>
          <a:p>
            <a:r>
              <a:rPr lang="hu-HU" dirty="0" smtClean="0">
                <a:sym typeface="Wingdings" pitchFamily="2" charset="2"/>
              </a:rPr>
              <a:t>Intézményi </a:t>
            </a:r>
            <a:r>
              <a:rPr lang="hu-HU" dirty="0" err="1">
                <a:sym typeface="Wingdings" pitchFamily="2" charset="2"/>
              </a:rPr>
              <a:t>r</a:t>
            </a:r>
            <a:r>
              <a:rPr lang="hu-HU" dirty="0" err="1" smtClean="0"/>
              <a:t>epozitórium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05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DigiTool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digitális gyűjtemények létrehozására, </a:t>
            </a:r>
            <a:r>
              <a:rPr lang="hu-HU" dirty="0" smtClean="0"/>
              <a:t>archiválására</a:t>
            </a:r>
            <a:r>
              <a:rPr lang="hu-HU" dirty="0"/>
              <a:t>, keresésére, menedzselésére és </a:t>
            </a:r>
            <a:r>
              <a:rPr lang="hu-HU" dirty="0" smtClean="0"/>
              <a:t>megjelenítésére (ALEPH-ÓDA)</a:t>
            </a:r>
          </a:p>
          <a:p>
            <a:r>
              <a:rPr lang="hu-HU" dirty="0" smtClean="0"/>
              <a:t>Első lépésben PhD disszertációk, szakdolgozatok, TDK dolgozatok kerülnek fel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72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Tudományos 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err="1" smtClean="0"/>
              <a:t>Impakt</a:t>
            </a:r>
            <a:r>
              <a:rPr lang="hu-HU" dirty="0" smtClean="0"/>
              <a:t> faktor helyett az idézettséget mutató indexek jelentősége nő!</a:t>
            </a:r>
          </a:p>
          <a:p>
            <a:r>
              <a:rPr lang="hu-HU" dirty="0" smtClean="0"/>
              <a:t>H-index =&gt; az MTMT automatikusan kiszámolja, megjelenik a táblázatban</a:t>
            </a:r>
          </a:p>
          <a:p>
            <a:r>
              <a:rPr lang="hu-HU" dirty="0" smtClean="0"/>
              <a:t>H-index =&gt; </a:t>
            </a:r>
            <a:r>
              <a:rPr lang="hu-HU" dirty="0"/>
              <a:t>A Hirsch-index az a legmagasabb n, amelyre igaz, hogy a legidézettebb n számú publikációnak egyenként legalább n számú független hivatkozása </a:t>
            </a:r>
            <a:r>
              <a:rPr lang="hu-HU" dirty="0" smtClean="0"/>
              <a:t>van; </a:t>
            </a:r>
            <a:r>
              <a:rPr lang="hu-HU" dirty="0"/>
              <a:t>Sorba állítjuk a publikációkat idézetük csökkenő sorrendjében, a  h-index azon publikáció sorszáma lesz, amelynek az idézői legalább annyian vannak, mint maga a </a:t>
            </a:r>
            <a:r>
              <a:rPr lang="hu-HU" dirty="0" smtClean="0"/>
              <a:t>sorszám</a:t>
            </a: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01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383</Words>
  <Application>Microsoft Office PowerPoint</Application>
  <PresentationFormat>Diavetítés a képernyőre (4:3 oldalarány)</PresentationFormat>
  <Paragraphs>89</Paragraphs>
  <Slides>15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Változások, újdonságok, várható fejlesztések az MTMT adatbázisban</vt:lpstr>
      <vt:lpstr>PowerPoint bemutató</vt:lpstr>
      <vt:lpstr>PowerPoint bemutató</vt:lpstr>
      <vt:lpstr>PowerPoint bemutató</vt:lpstr>
      <vt:lpstr>A legfontosabb változások</vt:lpstr>
      <vt:lpstr>Az Európai Bizottság ajánlása  (2012. július 17.)  a tudományos információkhoz való hozzáférésről és azok megőrzéséről</vt:lpstr>
      <vt:lpstr>Open access</vt:lpstr>
      <vt:lpstr>DigiTool</vt:lpstr>
      <vt:lpstr>Tudományos értékelés</vt:lpstr>
      <vt:lpstr>H-index</vt:lpstr>
      <vt:lpstr>Szakterületi értékek</vt:lpstr>
      <vt:lpstr>Többcélú felhasználás az MTMT-ben</vt:lpstr>
      <vt:lpstr>Értékelő táblázatok az MTMT-ben</vt:lpstr>
      <vt:lpstr>Hierarchia</vt:lpstr>
      <vt:lpstr>Regisztráció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Változások, újdonságok, várható fejlesztések az MTMT adatbázisban</dc:title>
  <dc:creator>Bálint</dc:creator>
  <cp:lastModifiedBy>Bálint</cp:lastModifiedBy>
  <cp:revision>17</cp:revision>
  <dcterms:created xsi:type="dcterms:W3CDTF">2013-03-14T08:18:58Z</dcterms:created>
  <dcterms:modified xsi:type="dcterms:W3CDTF">2013-05-21T09:00:29Z</dcterms:modified>
</cp:coreProperties>
</file>