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695" r:id="rId2"/>
    <p:sldMasterId id="2147483712" r:id="rId3"/>
    <p:sldMasterId id="2147483729" r:id="rId4"/>
    <p:sldMasterId id="2147483767" r:id="rId5"/>
  </p:sldMasterIdLst>
  <p:notesMasterIdLst>
    <p:notesMasterId r:id="rId19"/>
  </p:notesMasterIdLst>
  <p:sldIdLst>
    <p:sldId id="272" r:id="rId6"/>
    <p:sldId id="306" r:id="rId7"/>
    <p:sldId id="300" r:id="rId8"/>
    <p:sldId id="301" r:id="rId9"/>
    <p:sldId id="302" r:id="rId10"/>
    <p:sldId id="303" r:id="rId11"/>
    <p:sldId id="304" r:id="rId12"/>
    <p:sldId id="305" r:id="rId13"/>
    <p:sldId id="307" r:id="rId14"/>
    <p:sldId id="308" r:id="rId15"/>
    <p:sldId id="311" r:id="rId16"/>
    <p:sldId id="309" r:id="rId17"/>
    <p:sldId id="31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294D"/>
    <a:srgbClr val="151F39"/>
    <a:srgbClr val="9AD1F0"/>
    <a:srgbClr val="FCAF17"/>
    <a:srgbClr val="D8B1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7"/>
    <p:restoredTop sz="94721"/>
  </p:normalViewPr>
  <p:slideViewPr>
    <p:cSldViewPr snapToGrid="0" snapToObjects="1">
      <p:cViewPr varScale="1">
        <p:scale>
          <a:sx n="75" d="100"/>
          <a:sy n="75" d="100"/>
        </p:scale>
        <p:origin x="869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ános Dr. Varga" userId="7648d6f5ce91f74f" providerId="LiveId" clId="{5550EC33-5257-4C56-B3C8-7E5DCC2E54CD}"/>
    <pc:docChg chg="custSel modSld">
      <pc:chgData name="János Dr. Varga" userId="7648d6f5ce91f74f" providerId="LiveId" clId="{5550EC33-5257-4C56-B3C8-7E5DCC2E54CD}" dt="2023-04-12T09:28:02.158" v="842" actId="20577"/>
      <pc:docMkLst>
        <pc:docMk/>
      </pc:docMkLst>
      <pc:sldChg chg="modSp mod">
        <pc:chgData name="János Dr. Varga" userId="7648d6f5ce91f74f" providerId="LiveId" clId="{5550EC33-5257-4C56-B3C8-7E5DCC2E54CD}" dt="2023-04-12T09:28:02.158" v="842" actId="20577"/>
        <pc:sldMkLst>
          <pc:docMk/>
          <pc:sldMk cId="3231887325" sldId="310"/>
        </pc:sldMkLst>
        <pc:spChg chg="mod">
          <ac:chgData name="János Dr. Varga" userId="7648d6f5ce91f74f" providerId="LiveId" clId="{5550EC33-5257-4C56-B3C8-7E5DCC2E54CD}" dt="2023-04-12T09:28:02.158" v="842" actId="20577"/>
          <ac:spMkLst>
            <pc:docMk/>
            <pc:sldMk cId="3231887325" sldId="310"/>
            <ac:spMk id="7" creationId="{13BEB4DA-BA3E-5D64-DB78-F1B2DDB52B8A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ansz&#233;k\Tant&#225;rgyak\Kutat&#225;sm&#243;dszertan\Seg&#233;danyagok\Pointeres%20felm&#233;r&#233;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97222222222225"/>
          <c:y val="5.7870370370370385E-2"/>
          <c:w val="0.52222222222222159"/>
          <c:h val="0.87037037037037146"/>
        </c:manualLayout>
      </c:layout>
      <c:pieChart>
        <c:varyColors val="1"/>
        <c:ser>
          <c:idx val="0"/>
          <c:order val="0"/>
          <c:explosion val="10"/>
          <c:dPt>
            <c:idx val="3"/>
            <c:bubble3D val="0"/>
            <c:explosion val="33"/>
            <c:extLst>
              <c:ext xmlns:c16="http://schemas.microsoft.com/office/drawing/2014/chart" uri="{C3380CC4-5D6E-409C-BE32-E72D297353CC}">
                <c16:uniqueId val="{00000001-9EA4-4E52-AADE-791FE60F6E86}"/>
              </c:ext>
            </c:extLst>
          </c:dPt>
          <c:dPt>
            <c:idx val="4"/>
            <c:bubble3D val="0"/>
            <c:explosion val="42"/>
            <c:extLst>
              <c:ext xmlns:c16="http://schemas.microsoft.com/office/drawing/2014/chart" uri="{C3380CC4-5D6E-409C-BE32-E72D297353CC}">
                <c16:uniqueId val="{00000003-9EA4-4E52-AADE-791FE60F6E86}"/>
              </c:ext>
            </c:extLst>
          </c:dPt>
          <c:dLbls>
            <c:dLbl>
              <c:idx val="0"/>
              <c:layout>
                <c:manualLayout>
                  <c:x val="5.8333333333333494E-2"/>
                  <c:y val="0"/>
                </c:manualLayout>
              </c:layout>
              <c:tx>
                <c:rich>
                  <a:bodyPr/>
                  <a:lstStyle/>
                  <a:p>
                    <a:fld id="{3F4FC92A-4801-4B90-9B47-EB59F568A584}" type="CATEGORYNAME">
                      <a:rPr lang="sv-SE">
                        <a:solidFill>
                          <a:srgbClr val="002060"/>
                        </a:solidFill>
                      </a:rPr>
                      <a:pPr/>
                      <a:t>[KATEGÓRIA NEVE]</a:t>
                    </a:fld>
                    <a:r>
                      <a:rPr lang="sv-SE" baseline="0" dirty="0"/>
                      <a:t>
</a:t>
                    </a:r>
                    <a:fld id="{E5315213-17A8-48A5-84A0-18909FCDD46E}" type="PERCENTAGE">
                      <a:rPr lang="sv-SE" baseline="0">
                        <a:solidFill>
                          <a:srgbClr val="002060"/>
                        </a:solidFill>
                      </a:rPr>
                      <a:pPr/>
                      <a:t>[SZÁZALÉK]</a:t>
                    </a:fld>
                    <a:endParaRPr lang="sv-SE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EA4-4E52-AADE-791FE60F6E8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56289AD-8375-4751-94B5-451D099F661B}" type="CATEGORYNAME">
                      <a:rPr lang="en-US">
                        <a:solidFill>
                          <a:srgbClr val="002060"/>
                        </a:solidFill>
                      </a:rPr>
                      <a:pPr/>
                      <a:t>[KATEGÓRIA NEVE]</a:t>
                    </a:fld>
                    <a:r>
                      <a:rPr lang="en-US" baseline="0" dirty="0"/>
                      <a:t>
</a:t>
                    </a:r>
                    <a:fld id="{4E5A9C09-B160-4CE1-A848-D732EF09F95B}" type="PERCENTAGE">
                      <a:rPr lang="en-US" baseline="0">
                        <a:solidFill>
                          <a:srgbClr val="002060"/>
                        </a:solidFill>
                      </a:rPr>
                      <a:pPr/>
                      <a:t>[SZÁZALÉK]</a:t>
                    </a:fld>
                    <a:endParaRPr lang="en-US" baseline="0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B95-4F43-A4C2-D0B29F05529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B70A5DE-05E2-433B-A39D-C97A05535299}" type="CATEGORYNAME">
                      <a:rPr lang="en-US">
                        <a:solidFill>
                          <a:srgbClr val="002060"/>
                        </a:solidFill>
                      </a:rPr>
                      <a:pPr/>
                      <a:t>[KATEGÓRIA NEVE]</a:t>
                    </a:fld>
                    <a:r>
                      <a:rPr lang="en-US" baseline="0" dirty="0"/>
                      <a:t>
</a:t>
                    </a:r>
                    <a:fld id="{336D70C9-D2C5-47D7-8DAE-18B640CBCBD0}" type="PERCENTAGE">
                      <a:rPr lang="en-US" baseline="0"/>
                      <a:pPr/>
                      <a:t>[SZÁZALÉK]</a:t>
                    </a:fld>
                    <a:endParaRPr lang="en-US" baseline="0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B95-4F43-A4C2-D0B29F05529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4DCF899-16C4-44EA-9A37-C40BA411AD07}" type="CATEGORYNAME">
                      <a:rPr lang="en-US">
                        <a:solidFill>
                          <a:srgbClr val="002060"/>
                        </a:solidFill>
                      </a:rPr>
                      <a:pPr/>
                      <a:t>[KATEGÓRIA NEVE]</a:t>
                    </a:fld>
                    <a:r>
                      <a:rPr lang="en-US" baseline="0" dirty="0"/>
                      <a:t>
</a:t>
                    </a:r>
                    <a:fld id="{3CE6A18E-28B1-4233-8430-0EB53F32E716}" type="PERCENTAGE">
                      <a:rPr lang="en-US" baseline="0">
                        <a:solidFill>
                          <a:srgbClr val="002060"/>
                        </a:solidFill>
                      </a:rPr>
                      <a:pPr/>
                      <a:t>[SZÁZALÉK]</a:t>
                    </a:fld>
                    <a:endParaRPr lang="en-US" baseline="0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EA4-4E52-AADE-791FE60F6E86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Munka1!$B$96:$B$99</c:f>
              <c:strCache>
                <c:ptCount val="4"/>
                <c:pt idx="0">
                  <c:v>5 ezer forint alatt</c:v>
                </c:pt>
                <c:pt idx="1">
                  <c:v>5 és 10 ezer forint között</c:v>
                </c:pt>
                <c:pt idx="2">
                  <c:v>10 és 15 ezer forint között</c:v>
                </c:pt>
                <c:pt idx="3">
                  <c:v>20 ezer forint felett</c:v>
                </c:pt>
              </c:strCache>
            </c:strRef>
          </c:cat>
          <c:val>
            <c:numRef>
              <c:f>Munka1!$C$96:$C$99</c:f>
              <c:numCache>
                <c:formatCode>General</c:formatCode>
                <c:ptCount val="4"/>
                <c:pt idx="0">
                  <c:v>25</c:v>
                </c:pt>
                <c:pt idx="1">
                  <c:v>40</c:v>
                </c:pt>
                <c:pt idx="2">
                  <c:v>30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EA4-4E52-AADE-791FE60F6E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10"/>
      </c:pieChart>
    </c:plotArea>
    <c:plotVisOnly val="1"/>
    <c:dispBlanksAs val="gap"/>
    <c:showDLblsOverMax val="0"/>
  </c:chart>
  <c:txPr>
    <a:bodyPr/>
    <a:lstStyle/>
    <a:p>
      <a:pPr>
        <a:defRPr sz="1400">
          <a:solidFill>
            <a:srgbClr val="002060"/>
          </a:solidFill>
          <a:latin typeface="Franklin Gothic Medium" panose="020B0603020102020204" pitchFamily="34" charset="0"/>
        </a:defRPr>
      </a:pPr>
      <a:endParaRPr lang="hu-H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rgbClr val="002060"/>
              </a:solidFill>
              <a:latin typeface="Franklin Gothic Medium" panose="020B0603020102020204" pitchFamily="34" charset="0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Munka1!$A$2:$A$5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Munka1!$B$2:$B$5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EE-4B4D-BAF4-18F457B75EEF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2. adatsor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Munka1!$A$2:$A$5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Munka1!$C$2:$C$5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EE-4B4D-BAF4-18F457B75E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805032"/>
        <c:axId val="172927536"/>
      </c:areaChart>
      <c:barChart>
        <c:barDir val="col"/>
        <c:grouping val="clustered"/>
        <c:varyColors val="0"/>
        <c:ser>
          <c:idx val="2"/>
          <c:order val="2"/>
          <c:tx>
            <c:strRef>
              <c:f>Munka1!$D$1</c:f>
              <c:strCache>
                <c:ptCount val="1"/>
                <c:pt idx="0">
                  <c:v>3. adatsor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Munka1!$A$2:$A$5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Munka1!$D$2:$D$5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EE-4B4D-BAF4-18F457B75E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1805032"/>
        <c:axId val="172927536"/>
      </c:barChart>
      <c:catAx>
        <c:axId val="211805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060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pPr>
            <a:endParaRPr lang="hu-HU"/>
          </a:p>
        </c:txPr>
        <c:crossAx val="172927536"/>
        <c:crosses val="autoZero"/>
        <c:auto val="1"/>
        <c:lblAlgn val="ctr"/>
        <c:lblOffset val="100"/>
        <c:noMultiLvlLbl val="0"/>
      </c:catAx>
      <c:valAx>
        <c:axId val="17292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060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pPr>
            <a:endParaRPr lang="hu-HU"/>
          </a:p>
        </c:txPr>
        <c:crossAx val="211805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2060"/>
              </a:solidFill>
              <a:latin typeface="Franklin Gothic Medium" panose="020B0603020102020204" pitchFamily="34" charset="0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rgbClr val="002060"/>
          </a:solidFill>
          <a:latin typeface="Franklin Gothic Medium" panose="020B0603020102020204" pitchFamily="34" charset="0"/>
        </a:defRPr>
      </a:pPr>
      <a:endParaRPr lang="hu-H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hu-HU"/>
        </a:p>
      </c:txPr>
    </c:title>
    <c:autoTitleDeleted val="0"/>
    <c:view3D>
      <c:rotX val="90"/>
      <c:rotY val="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surfaceChart>
        <c:wireframe val="1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ln w="9525" cap="rnd">
              <a:solidFill>
                <a:schemeClr val="accent1"/>
              </a:solidFill>
              <a:round/>
            </a:ln>
            <a:effectLst/>
          </c:spPr>
          <c:cat>
            <c:strRef>
              <c:f>Munka1!$A$2:$A$5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Munka1!$B$2:$B$5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1A-4D38-A9FB-DF3E2EB87EBD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2. adatsor</c:v>
                </c:pt>
              </c:strCache>
            </c:strRef>
          </c:tx>
          <c:spPr>
            <a:ln w="9525" cap="rnd">
              <a:solidFill>
                <a:schemeClr val="accent2"/>
              </a:solidFill>
              <a:round/>
            </a:ln>
            <a:effectLst/>
          </c:spPr>
          <c:cat>
            <c:strRef>
              <c:f>Munka1!$A$2:$A$5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Munka1!$C$2:$C$5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1A-4D38-A9FB-DF3E2EB87EBD}"/>
            </c:ext>
          </c:extLst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3. adatsor</c:v>
                </c:pt>
              </c:strCache>
            </c:strRef>
          </c:tx>
          <c:spPr>
            <a:ln w="9525" cap="rnd">
              <a:solidFill>
                <a:schemeClr val="accent3"/>
              </a:solidFill>
              <a:round/>
            </a:ln>
            <a:effectLst/>
          </c:spPr>
          <c:cat>
            <c:strRef>
              <c:f>Munka1!$A$2:$A$5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Munka1!$D$2:$D$5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1A-4D38-A9FB-DF3E2EB87EBD}"/>
            </c:ext>
          </c:extLst>
        </c:ser>
        <c:bandFmts>
          <c:bandFmt>
            <c:idx val="0"/>
            <c:spPr>
              <a:ln w="9525" cap="rnd">
                <a:solidFill>
                  <a:schemeClr val="accent1"/>
                </a:solidFill>
                <a:round/>
              </a:ln>
              <a:effectLst/>
            </c:spPr>
          </c:bandFmt>
          <c:bandFmt>
            <c:idx val="1"/>
            <c:spPr>
              <a:ln w="9525" cap="rnd">
                <a:solidFill>
                  <a:schemeClr val="accent2"/>
                </a:solidFill>
                <a:round/>
              </a:ln>
              <a:effectLst/>
            </c:spPr>
          </c:bandFmt>
          <c:bandFmt>
            <c:idx val="2"/>
            <c:spPr>
              <a:ln w="9525" cap="rnd">
                <a:solidFill>
                  <a:schemeClr val="accent3"/>
                </a:solidFill>
                <a:round/>
              </a:ln>
              <a:effectLst/>
            </c:spPr>
          </c:bandFmt>
          <c:bandFmt>
            <c:idx val="3"/>
            <c:spPr>
              <a:ln w="9525" cap="rnd">
                <a:solidFill>
                  <a:schemeClr val="accent4"/>
                </a:solidFill>
                <a:round/>
              </a:ln>
              <a:effectLst/>
            </c:spPr>
          </c:bandFmt>
          <c:bandFmt>
            <c:idx val="4"/>
            <c:spPr>
              <a:ln w="9525" cap="rnd">
                <a:solidFill>
                  <a:schemeClr val="accent5"/>
                </a:solidFill>
                <a:round/>
              </a:ln>
              <a:effectLst/>
            </c:spPr>
          </c:bandFmt>
          <c:bandFmt>
            <c:idx val="5"/>
            <c:spPr>
              <a:ln w="9525" cap="rnd">
                <a:solidFill>
                  <a:schemeClr val="accent6"/>
                </a:solidFill>
                <a:round/>
              </a:ln>
              <a:effectLst/>
            </c:spPr>
          </c:bandFmt>
          <c:bandFmt>
            <c:idx val="6"/>
            <c:spPr>
              <a:ln w="9525" cap="rnd">
                <a:solidFill>
                  <a:schemeClr val="accent1">
                    <a:lumMod val="60000"/>
                  </a:schemeClr>
                </a:solidFill>
                <a:round/>
              </a:ln>
              <a:effectLst/>
            </c:spPr>
          </c:bandFmt>
          <c:bandFmt>
            <c:idx val="7"/>
            <c:spPr>
              <a:ln w="9525" cap="rnd">
                <a:solidFill>
                  <a:schemeClr val="accent2">
                    <a:lumMod val="60000"/>
                  </a:schemeClr>
                </a:solidFill>
                <a:round/>
              </a:ln>
              <a:effectLst/>
            </c:spPr>
          </c:bandFmt>
          <c:bandFmt>
            <c:idx val="8"/>
            <c:spPr>
              <a:ln w="9525" cap="rnd">
                <a:solidFill>
                  <a:schemeClr val="accent3">
                    <a:lumMod val="60000"/>
                  </a:schemeClr>
                </a:solidFill>
                <a:round/>
              </a:ln>
              <a:effectLst/>
            </c:spPr>
          </c:bandFmt>
          <c:bandFmt>
            <c:idx val="9"/>
            <c:spPr>
              <a:ln w="9525" cap="rnd">
                <a:solidFill>
                  <a:schemeClr val="accent4">
                    <a:lumMod val="60000"/>
                  </a:schemeClr>
                </a:solidFill>
                <a:round/>
              </a:ln>
              <a:effectLst/>
            </c:spPr>
          </c:bandFmt>
          <c:bandFmt>
            <c:idx val="10"/>
            <c:spPr>
              <a:ln w="9525" cap="rnd">
                <a:solidFill>
                  <a:schemeClr val="accent5">
                    <a:lumMod val="60000"/>
                  </a:schemeClr>
                </a:solidFill>
                <a:round/>
              </a:ln>
              <a:effectLst/>
            </c:spPr>
          </c:bandFmt>
          <c:bandFmt>
            <c:idx val="11"/>
            <c:spPr>
              <a:ln w="9525" cap="rnd">
                <a:solidFill>
                  <a:schemeClr val="accent6">
                    <a:lumMod val="60000"/>
                  </a:schemeClr>
                </a:solidFill>
                <a:round/>
              </a:ln>
              <a:effectLst/>
            </c:spPr>
          </c:bandFmt>
          <c:bandFmt>
            <c:idx val="12"/>
            <c:spPr>
              <a:ln w="9525" cap="rnd">
                <a:solidFill>
                  <a:schemeClr val="accent1">
                    <a:lumMod val="80000"/>
                    <a:lumOff val="20000"/>
                  </a:schemeClr>
                </a:solidFill>
                <a:round/>
              </a:ln>
              <a:effectLst/>
            </c:spPr>
          </c:bandFmt>
          <c:bandFmt>
            <c:idx val="13"/>
            <c:spPr>
              <a:ln w="9525" cap="rnd">
                <a:solidFill>
                  <a:schemeClr val="accent2">
                    <a:lumMod val="80000"/>
                    <a:lumOff val="20000"/>
                  </a:schemeClr>
                </a:solidFill>
                <a:round/>
              </a:ln>
              <a:effectLst/>
            </c:spPr>
          </c:bandFmt>
          <c:bandFmt>
            <c:idx val="14"/>
            <c:spPr>
              <a:ln w="9525" cap="rnd">
                <a:solidFill>
                  <a:schemeClr val="accent3">
                    <a:lumMod val="80000"/>
                    <a:lumOff val="20000"/>
                  </a:schemeClr>
                </a:solidFill>
                <a:round/>
              </a:ln>
              <a:effectLst/>
            </c:spPr>
          </c:bandFmt>
        </c:bandFmts>
        <c:axId val="270408712"/>
        <c:axId val="270409104"/>
        <c:axId val="174773456"/>
      </c:surfaceChart>
      <c:catAx>
        <c:axId val="270408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hu-HU"/>
          </a:p>
        </c:txPr>
        <c:crossAx val="270409104"/>
        <c:crosses val="autoZero"/>
        <c:auto val="1"/>
        <c:lblAlgn val="ctr"/>
        <c:lblOffset val="100"/>
        <c:noMultiLvlLbl val="0"/>
      </c:catAx>
      <c:valAx>
        <c:axId val="270409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hu-HU"/>
          </a:p>
        </c:txPr>
        <c:crossAx val="270408712"/>
        <c:crosses val="autoZero"/>
        <c:crossBetween val="midCat"/>
      </c:valAx>
      <c:serAx>
        <c:axId val="17477345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hu-HU"/>
          </a:p>
        </c:txPr>
        <c:crossAx val="270409104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 rtl="0">
            <a:defRPr/>
          </a:pPr>
          <a:endParaRPr lang="hu-H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400" b="0">
          <a:solidFill>
            <a:srgbClr val="002060"/>
          </a:solidFill>
          <a:latin typeface="Franklin Gothic Medium" panose="020B0603020102020204" pitchFamily="34" charset="0"/>
        </a:defRPr>
      </a:pPr>
      <a:endParaRPr lang="hu-H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rgbClr val="002060"/>
              </a:solidFill>
              <a:latin typeface="Franklin Gothic Medium" panose="020B0603020102020204" pitchFamily="34" charset="0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Mennyiség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  <a:effectLst/>
          </c:spPr>
          <c:invertIfNegative val="0"/>
          <c:cat>
            <c:numRef>
              <c:f>Munka1!$A$2:$A$6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Munka1!$B$2:$B$6</c:f>
              <c:numCache>
                <c:formatCode>General</c:formatCode>
                <c:ptCount val="5"/>
                <c:pt idx="0">
                  <c:v>70</c:v>
                </c:pt>
                <c:pt idx="1">
                  <c:v>120</c:v>
                </c:pt>
                <c:pt idx="2">
                  <c:v>150</c:v>
                </c:pt>
                <c:pt idx="3">
                  <c:v>135</c:v>
                </c:pt>
                <c:pt idx="4">
                  <c:v>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64-45CC-9E25-5B7BC58B7B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6991400"/>
        <c:axId val="268004096"/>
      </c:barChart>
      <c:stockChart>
        <c:ser>
          <c:idx val="1"/>
          <c:order val="1"/>
          <c:tx>
            <c:strRef>
              <c:f>Munka1!$C$1</c:f>
              <c:strCache>
                <c:ptCount val="1"/>
                <c:pt idx="0">
                  <c:v>Nyitó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numRef>
              <c:f>Munka1!$A$2:$A$6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Munka1!$C$2:$C$6</c:f>
              <c:numCache>
                <c:formatCode>General</c:formatCode>
                <c:ptCount val="5"/>
                <c:pt idx="0">
                  <c:v>44</c:v>
                </c:pt>
                <c:pt idx="1">
                  <c:v>25</c:v>
                </c:pt>
                <c:pt idx="2">
                  <c:v>38</c:v>
                </c:pt>
                <c:pt idx="3">
                  <c:v>50</c:v>
                </c:pt>
                <c:pt idx="4">
                  <c:v>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064-45CC-9E25-5B7BC58B7B1C}"/>
            </c:ext>
          </c:extLst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Maximum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numRef>
              <c:f>Munka1!$A$2:$A$6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Munka1!$D$2:$D$6</c:f>
              <c:numCache>
                <c:formatCode>General</c:formatCode>
                <c:ptCount val="5"/>
                <c:pt idx="0">
                  <c:v>55</c:v>
                </c:pt>
                <c:pt idx="1">
                  <c:v>57</c:v>
                </c:pt>
                <c:pt idx="2">
                  <c:v>57</c:v>
                </c:pt>
                <c:pt idx="3">
                  <c:v>58</c:v>
                </c:pt>
                <c:pt idx="4">
                  <c:v>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064-45CC-9E25-5B7BC58B7B1C}"/>
            </c:ext>
          </c:extLst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Minimum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numRef>
              <c:f>Munka1!$A$2:$A$6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Munka1!$E$2:$E$6</c:f>
              <c:numCache>
                <c:formatCode>General</c:formatCode>
                <c:ptCount val="5"/>
                <c:pt idx="0">
                  <c:v>11</c:v>
                </c:pt>
                <c:pt idx="1">
                  <c:v>12</c:v>
                </c:pt>
                <c:pt idx="2">
                  <c:v>13</c:v>
                </c:pt>
                <c:pt idx="3">
                  <c:v>11</c:v>
                </c:pt>
                <c:pt idx="4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064-45CC-9E25-5B7BC58B7B1C}"/>
            </c:ext>
          </c:extLst>
        </c:ser>
        <c:ser>
          <c:idx val="4"/>
          <c:order val="4"/>
          <c:tx>
            <c:strRef>
              <c:f>Munka1!$F$1</c:f>
              <c:strCache>
                <c:ptCount val="1"/>
                <c:pt idx="0">
                  <c:v>Záró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numRef>
              <c:f>Munka1!$A$2:$A$6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Munka1!$F$2:$F$6</c:f>
              <c:numCache>
                <c:formatCode>General</c:formatCode>
                <c:ptCount val="5"/>
                <c:pt idx="0">
                  <c:v>25</c:v>
                </c:pt>
                <c:pt idx="1">
                  <c:v>38</c:v>
                </c:pt>
                <c:pt idx="2">
                  <c:v>50</c:v>
                </c:pt>
                <c:pt idx="3">
                  <c:v>35</c:v>
                </c:pt>
                <c:pt idx="4">
                  <c:v>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064-45CC-9E25-5B7BC58B7B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</c:hiLowLines>
        <c:upDownBars>
          <c:gapWidth val="150"/>
          <c:upBars>
            <c:spPr>
              <a:solidFill>
                <a:schemeClr val="lt1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upBars>
          <c:downBars>
            <c:spPr>
              <a:solidFill>
                <a:schemeClr val="dk1">
                  <a:lumMod val="75000"/>
                  <a:lumOff val="25000"/>
                </a:schemeClr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downBars>
        </c:upDownBars>
        <c:axId val="268004488"/>
        <c:axId val="268004880"/>
      </c:stockChart>
      <c:dateAx>
        <c:axId val="20699140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060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pPr>
            <a:endParaRPr lang="hu-HU"/>
          </a:p>
        </c:txPr>
        <c:crossAx val="268004096"/>
        <c:crosses val="autoZero"/>
        <c:auto val="1"/>
        <c:lblOffset val="100"/>
        <c:baseTimeUnit val="days"/>
      </c:dateAx>
      <c:valAx>
        <c:axId val="268004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060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pPr>
            <a:endParaRPr lang="hu-HU"/>
          </a:p>
        </c:txPr>
        <c:crossAx val="206991400"/>
        <c:crosses val="autoZero"/>
        <c:crossBetween val="between"/>
      </c:valAx>
      <c:valAx>
        <c:axId val="268004880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060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pPr>
            <a:endParaRPr lang="hu-HU"/>
          </a:p>
        </c:txPr>
        <c:crossAx val="268004488"/>
        <c:crosses val="max"/>
        <c:crossBetween val="between"/>
      </c:valAx>
      <c:dateAx>
        <c:axId val="26800448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68004880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2060"/>
              </a:solidFill>
              <a:latin typeface="Franklin Gothic Medium" panose="020B0603020102020204" pitchFamily="34" charset="0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rgbClr val="002060"/>
          </a:solidFill>
          <a:latin typeface="Franklin Gothic Medium" panose="020B0603020102020204" pitchFamily="34" charset="0"/>
        </a:defRPr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1CC1C-E04F-5746-9273-0C628152FE6F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3923D-B9BF-9F44-A2FF-065E37B81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57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A3923D-B9BF-9F44-A2FF-065E37B81C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3639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3923D-B9BF-9F44-A2FF-065E37B81C7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71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7344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2584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344D521-68E2-C749-A9F2-60A3C2607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BC526D04-089F-244B-A268-711014C054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0808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3836EB-766A-534F-BC98-A335FAD9B5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9F10F20-35A6-ED40-9E2D-1BA07143F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B11E014-B156-CD4D-B9F4-89FEC375B5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1049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9AD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BF7A55-9880-3C43-B0CB-B0B25AAE04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rgbClr val="151F3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3410C58-1586-BA41-83F6-2A9D940C9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82C0782F-43EC-1642-8533-41A1B40849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2701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3B22455-15EF-9F4A-8944-649986A06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B78C12-7B56-EB47-8169-D4C23F005A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8746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0979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0593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96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270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647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0947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C7C1BC3-E15F-D34B-BD28-F312B456A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79759E2-B98B-5C46-9D45-1A01AB96D6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64117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87474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09507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BDE6A3-B10C-404C-BF18-0CEA514C730B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E7C5F65-E688-C44D-B885-54F94A8788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3D50DA09-5E37-6E42-89A9-4C14752908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38D02627-B6B2-DB44-915E-A33E4A4D2E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0200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8282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48027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4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EE5F48-7E9E-3344-95A6-8882805170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4F70779-D3A3-3F42-B1A3-2A64CC151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DA728C8-7909-7349-AF65-927D93833B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53617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9AD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030408-977E-D047-99A9-EF2FB63037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rgbClr val="151F3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F723265-71EE-1044-933D-610CE9DDA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F4E90D23-247A-EE46-8AC0-0876ABD703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71553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151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EB594C-28EC-D24F-B2E5-3A157560B5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40FC90-3A93-CC4F-BDBD-612B4698F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FCAAE3A-B1BE-E545-9E1E-1408EE6711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5019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A1DBF87-7255-594B-B8D5-7346664AC2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35206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FC5EAA2-9B6A-E64A-8911-60ED04B45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4820C9-8081-0D4C-BC75-9F8EAD16AA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34595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9742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54432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146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41896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78507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70148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34599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3D028F-85E4-8C48-BB8B-072AE25016E1}"/>
              </a:ext>
            </a:extLst>
          </p:cNvPr>
          <p:cNvSpPr txBox="1">
            <a:spLocks/>
          </p:cNvSpPr>
          <p:nvPr userDrawn="1"/>
        </p:nvSpPr>
        <p:spPr>
          <a:xfrm>
            <a:off x="838200" y="3859451"/>
            <a:ext cx="10515600" cy="55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3200" b="0" i="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46224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886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70061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0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D9936037-E322-B849-8DB6-B5BAADE0BF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048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760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23443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840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151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E95B7F-ECB4-6248-A0A2-F62D6AC5FF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30207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234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14557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21542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474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93827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118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32204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94948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79333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3D028F-85E4-8C48-BB8B-072AE25016E1}"/>
              </a:ext>
            </a:extLst>
          </p:cNvPr>
          <p:cNvSpPr txBox="1">
            <a:spLocks/>
          </p:cNvSpPr>
          <p:nvPr userDrawn="1"/>
        </p:nvSpPr>
        <p:spPr>
          <a:xfrm>
            <a:off x="838200" y="3859451"/>
            <a:ext cx="10515600" cy="55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3200" b="0" i="0" dirty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02476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735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0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D9936037-E322-B849-8DB6-B5BAADE0BF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048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2091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83058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146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151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82B184-CC21-C745-A6DA-72AAACC9E5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1569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3082688-62D6-444E-B064-323A5DC8CB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95852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6638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BDE6A3-B10C-404C-BF18-0CEA514C730B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E7C5F65-E688-C44D-B885-54F94A8788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3D50DA09-5E37-6E42-89A9-4C14752908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38D02627-B6B2-DB44-915E-A33E4A4D2E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34607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EA8C6C6-6CC0-2949-B37A-1713BFD91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1E61ECE-DD11-434A-BFC5-CC3EAAD564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4E56921-ED46-5D4F-AA8E-D9DFBBDB56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5091BFEA-2E6F-3C48-B971-A2D4052923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81633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468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pPr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094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pPr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076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pPr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9216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pPr/>
              <a:t>4/12/2023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1330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pPr/>
              <a:t>4/12/2023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8883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pPr/>
              <a:t>4/12/2023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4180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pPr/>
              <a:t>4/12/2023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3576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pPr/>
              <a:t>4/12/2023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042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CDCE40-0EC3-1F4C-9FE1-6A8824F99F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32727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pPr/>
              <a:t>4/12/2023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2879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pPr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5403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pPr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2009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875951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C7C1BC3-E15F-D34B-BD28-F312B456A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79759E2-B98B-5C46-9D45-1A01AB96D6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322109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0124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1771B3-2B9D-8048-B51F-9405C1A5D1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3518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0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D9936037-E322-B849-8DB6-B5BAADE0BF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048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92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4/12/2023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7C45AA-1AE1-EF42-B8AA-C1BE170CF522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16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765" r:id="rId3"/>
    <p:sldLayoutId id="2147483684" r:id="rId4"/>
    <p:sldLayoutId id="2147483685" r:id="rId5"/>
    <p:sldLayoutId id="2147483686" r:id="rId6"/>
    <p:sldLayoutId id="2147483688" r:id="rId7"/>
    <p:sldLayoutId id="2147483689" r:id="rId8"/>
    <p:sldLayoutId id="2147483711" r:id="rId9"/>
    <p:sldLayoutId id="2147483690" r:id="rId10"/>
    <p:sldLayoutId id="2147483761" r:id="rId11"/>
    <p:sldLayoutId id="2147483746" r:id="rId12"/>
    <p:sldLayoutId id="2147483747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4/12/2023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E903C85-69BE-E743-BB5D-297DC90D373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6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6" r:id="rId3"/>
    <p:sldLayoutId id="2147483699" r:id="rId4"/>
    <p:sldLayoutId id="2147483700" r:id="rId5"/>
    <p:sldLayoutId id="2147483701" r:id="rId6"/>
    <p:sldLayoutId id="2147483704" r:id="rId7"/>
    <p:sldLayoutId id="2147483705" r:id="rId8"/>
    <p:sldLayoutId id="2147483760" r:id="rId9"/>
    <p:sldLayoutId id="2147483748" r:id="rId10"/>
    <p:sldLayoutId id="2147483749" r:id="rId11"/>
    <p:sldLayoutId id="2147483750" r:id="rId12"/>
    <p:sldLayoutId id="2147483706" r:id="rId13"/>
    <p:sldLayoutId id="2147483707" r:id="rId14"/>
    <p:sldLayoutId id="2147483708" r:id="rId15"/>
    <p:sldLayoutId id="214748370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151F39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4/12/2023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7C45AA-1AE1-EF42-B8AA-C1BE170CF52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1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7" r:id="rId4"/>
    <p:sldLayoutId id="2147483720" r:id="rId5"/>
    <p:sldLayoutId id="2147483722" r:id="rId6"/>
    <p:sldLayoutId id="2147483723" r:id="rId7"/>
    <p:sldLayoutId id="2147483724" r:id="rId8"/>
    <p:sldLayoutId id="2147483759" r:id="rId9"/>
    <p:sldLayoutId id="2147483753" r:id="rId10"/>
    <p:sldLayoutId id="2147483725" r:id="rId11"/>
    <p:sldLayoutId id="2147483726" r:id="rId12"/>
    <p:sldLayoutId id="2147483727" r:id="rId13"/>
    <p:sldLayoutId id="214748372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4/12/2023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E593CD-AD13-FC40-9134-AFE14BE8B96E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862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2" r:id="rId2"/>
    <p:sldLayoutId id="2147483733" r:id="rId3"/>
    <p:sldLayoutId id="2147483734" r:id="rId4"/>
    <p:sldLayoutId id="2147483738" r:id="rId5"/>
    <p:sldLayoutId id="2147483739" r:id="rId6"/>
    <p:sldLayoutId id="2147483740" r:id="rId7"/>
    <p:sldLayoutId id="2147483741" r:id="rId8"/>
    <p:sldLayoutId id="2147483762" r:id="rId9"/>
    <p:sldLayoutId id="2147483756" r:id="rId10"/>
    <p:sldLayoutId id="2147483742" r:id="rId11"/>
    <p:sldLayoutId id="2147483743" r:id="rId12"/>
    <p:sldLayoutId id="2147483744" r:id="rId13"/>
    <p:sldLayoutId id="214748374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151F39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46B77-3FC3-A04F-9C6A-B25B169093BF}" type="datetimeFigureOut">
              <a:rPr lang="en-US" smtClean="0"/>
              <a:pPr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id="{CE903C85-69BE-E743-BB5D-297DC90D373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053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F047A-40B1-4E46-80BD-4C0081F89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671" y="2211308"/>
            <a:ext cx="10515600" cy="96799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z="3600" b="1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Hallgató neve; Neptun kódja</a:t>
            </a:r>
            <a:endParaRPr lang="en-US" sz="3600" b="1" dirty="0">
              <a:solidFill>
                <a:srgbClr val="00206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BCC8090-158F-4DE6-9E1F-5FD359C050B8}"/>
              </a:ext>
            </a:extLst>
          </p:cNvPr>
          <p:cNvSpPr txBox="1">
            <a:spLocks/>
          </p:cNvSpPr>
          <p:nvPr/>
        </p:nvSpPr>
        <p:spPr>
          <a:xfrm>
            <a:off x="838200" y="6187754"/>
            <a:ext cx="10515600" cy="55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endParaRPr lang="en-US" sz="2000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F386660D-7CB7-4288-8D40-1648006AD727}"/>
              </a:ext>
            </a:extLst>
          </p:cNvPr>
          <p:cNvSpPr txBox="1"/>
          <p:nvPr/>
        </p:nvSpPr>
        <p:spPr>
          <a:xfrm>
            <a:off x="838200" y="3154590"/>
            <a:ext cx="1051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Szakdolgozat / Diplomadolgozat címe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8FB8B48-E271-4B5B-AA7D-63607D673AB2}"/>
              </a:ext>
            </a:extLst>
          </p:cNvPr>
          <p:cNvSpPr txBox="1">
            <a:spLocks/>
          </p:cNvSpPr>
          <p:nvPr/>
        </p:nvSpPr>
        <p:spPr>
          <a:xfrm>
            <a:off x="970671" y="5329982"/>
            <a:ext cx="10515600" cy="15280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000" b="0" i="0">
                <a:solidFill>
                  <a:srgbClr val="002060"/>
                </a:solidFill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br>
              <a:rPr lang="hu-HU" dirty="0"/>
            </a:br>
            <a:r>
              <a:rPr lang="hu-HU" dirty="0"/>
              <a:t> </a:t>
            </a:r>
            <a:br>
              <a:rPr lang="hu-HU" dirty="0"/>
            </a:br>
            <a:r>
              <a:rPr lang="hu-HU" sz="1800" dirty="0"/>
              <a:t>Keleti Károly Gazdasági Kar</a:t>
            </a:r>
            <a:br>
              <a:rPr lang="hu-HU" sz="1800" dirty="0"/>
            </a:br>
            <a:r>
              <a:rPr lang="hu-HU" sz="1800" dirty="0"/>
              <a:t>Szak: </a:t>
            </a:r>
          </a:p>
          <a:p>
            <a:r>
              <a:rPr lang="hu-HU" sz="1800" dirty="0"/>
              <a:t>Konzulens: </a:t>
            </a:r>
            <a:br>
              <a:rPr lang="hu-HU" sz="1800" dirty="0"/>
            </a:br>
            <a:r>
              <a:rPr lang="hu-HU" sz="1800" dirty="0"/>
              <a:t>Budapest, 202X.</a:t>
            </a:r>
            <a:br>
              <a:rPr lang="hu-HU" dirty="0"/>
            </a:b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D3625EE-3B1C-0FFC-9CD1-FFF8640F2606}"/>
              </a:ext>
            </a:extLst>
          </p:cNvPr>
          <p:cNvSpPr txBox="1">
            <a:spLocks/>
          </p:cNvSpPr>
          <p:nvPr/>
        </p:nvSpPr>
        <p:spPr>
          <a:xfrm>
            <a:off x="1438274" y="521237"/>
            <a:ext cx="10372725" cy="7883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/>
            <a:r>
              <a:rPr lang="hu-HU" sz="2400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Szakdolgozat / Diplomamunka prezentáció</a:t>
            </a:r>
            <a:endParaRPr lang="en-US" sz="2400" dirty="0">
              <a:solidFill>
                <a:srgbClr val="002060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A479A602-8B89-A076-2F4B-DA5CE37472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" y="674228"/>
            <a:ext cx="2560320" cy="48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789469"/>
      </p:ext>
    </p:extLst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71F984CD-8632-ACF8-9F3B-49C38202A829}"/>
              </a:ext>
            </a:extLst>
          </p:cNvPr>
          <p:cNvSpPr txBox="1">
            <a:spLocks/>
          </p:cNvSpPr>
          <p:nvPr/>
        </p:nvSpPr>
        <p:spPr>
          <a:xfrm>
            <a:off x="2649131" y="691816"/>
            <a:ext cx="6891109" cy="4556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R="0" lvl="0" indent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Demi" panose="020B07030201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/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b="1"/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r>
              <a:rPr lang="hu-HU" dirty="0"/>
              <a:t>Következtetések, javaslatok</a:t>
            </a:r>
            <a:endParaRPr lang="en-US" dirty="0"/>
          </a:p>
        </p:txBody>
      </p:sp>
      <p:sp>
        <p:nvSpPr>
          <p:cNvPr id="7" name="Lekerekített téglalap 12">
            <a:extLst>
              <a:ext uri="{FF2B5EF4-FFF2-40B4-BE49-F238E27FC236}">
                <a16:creationId xmlns:a16="http://schemas.microsoft.com/office/drawing/2014/main" id="{A7229F82-E99A-D7C6-FD86-1F686F055634}"/>
              </a:ext>
            </a:extLst>
          </p:cNvPr>
          <p:cNvSpPr/>
          <p:nvPr/>
        </p:nvSpPr>
        <p:spPr>
          <a:xfrm>
            <a:off x="509211" y="1478646"/>
            <a:ext cx="2160240" cy="8733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Célkitűzések</a:t>
            </a:r>
          </a:p>
        </p:txBody>
      </p:sp>
      <p:sp>
        <p:nvSpPr>
          <p:cNvPr id="8" name="Lekerekített téglalap 18">
            <a:extLst>
              <a:ext uri="{FF2B5EF4-FFF2-40B4-BE49-F238E27FC236}">
                <a16:creationId xmlns:a16="http://schemas.microsoft.com/office/drawing/2014/main" id="{3DD6BE40-9699-34C4-F9F5-2EC333C14F0C}"/>
              </a:ext>
            </a:extLst>
          </p:cNvPr>
          <p:cNvSpPr/>
          <p:nvPr/>
        </p:nvSpPr>
        <p:spPr>
          <a:xfrm>
            <a:off x="509211" y="2558766"/>
            <a:ext cx="2160240" cy="8733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Elméleti háttér</a:t>
            </a:r>
          </a:p>
        </p:txBody>
      </p:sp>
      <p:sp>
        <p:nvSpPr>
          <p:cNvPr id="9" name="Lekerekített téglalap 19">
            <a:extLst>
              <a:ext uri="{FF2B5EF4-FFF2-40B4-BE49-F238E27FC236}">
                <a16:creationId xmlns:a16="http://schemas.microsoft.com/office/drawing/2014/main" id="{A44B1259-1930-3170-A365-B7EBD970C03C}"/>
              </a:ext>
            </a:extLst>
          </p:cNvPr>
          <p:cNvSpPr/>
          <p:nvPr/>
        </p:nvSpPr>
        <p:spPr>
          <a:xfrm>
            <a:off x="509211" y="3638886"/>
            <a:ext cx="2160240" cy="873313"/>
          </a:xfrm>
          <a:prstGeom prst="roundRect">
            <a:avLst>
              <a:gd name="adj" fmla="val 0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Anyag és módszer</a:t>
            </a:r>
          </a:p>
        </p:txBody>
      </p:sp>
      <p:sp>
        <p:nvSpPr>
          <p:cNvPr id="10" name="Lekerekített téglalap 20">
            <a:extLst>
              <a:ext uri="{FF2B5EF4-FFF2-40B4-BE49-F238E27FC236}">
                <a16:creationId xmlns:a16="http://schemas.microsoft.com/office/drawing/2014/main" id="{DE721C2D-8150-64EE-697D-926F1461885B}"/>
              </a:ext>
            </a:extLst>
          </p:cNvPr>
          <p:cNvSpPr/>
          <p:nvPr/>
        </p:nvSpPr>
        <p:spPr>
          <a:xfrm>
            <a:off x="509211" y="4719006"/>
            <a:ext cx="2160240" cy="873313"/>
          </a:xfrm>
          <a:prstGeom prst="roundRect">
            <a:avLst>
              <a:gd name="adj" fmla="val 847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Elemzés és eredmények</a:t>
            </a:r>
          </a:p>
        </p:txBody>
      </p:sp>
      <p:sp>
        <p:nvSpPr>
          <p:cNvPr id="11" name="Lekerekített téglalap 21">
            <a:extLst>
              <a:ext uri="{FF2B5EF4-FFF2-40B4-BE49-F238E27FC236}">
                <a16:creationId xmlns:a16="http://schemas.microsoft.com/office/drawing/2014/main" id="{CEDED899-F50C-77D5-9B14-2A928B6E7559}"/>
              </a:ext>
            </a:extLst>
          </p:cNvPr>
          <p:cNvSpPr/>
          <p:nvPr/>
        </p:nvSpPr>
        <p:spPr>
          <a:xfrm>
            <a:off x="509211" y="5799126"/>
            <a:ext cx="2160240" cy="873313"/>
          </a:xfrm>
          <a:prstGeom prst="roundRect">
            <a:avLst>
              <a:gd name="adj" fmla="val 0"/>
            </a:avLst>
          </a:prstGeom>
          <a:solidFill>
            <a:srgbClr val="151F39"/>
          </a:solidFill>
          <a:ln>
            <a:solidFill>
              <a:srgbClr val="151F39"/>
            </a:solidFill>
          </a:ln>
          <a:effectLst/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prstClr val="white"/>
                </a:solidFill>
                <a:latin typeface="Franklin Gothic Medium" panose="020B0603020102020204" pitchFamily="34" charset="0"/>
              </a:rPr>
              <a:t>Következtetések, javaslatok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ECB9D804-3CD8-9A4C-BC56-ACB04C5B7698}"/>
              </a:ext>
            </a:extLst>
          </p:cNvPr>
          <p:cNvSpPr txBox="1">
            <a:spLocks/>
          </p:cNvSpPr>
          <p:nvPr/>
        </p:nvSpPr>
        <p:spPr>
          <a:xfrm>
            <a:off x="3246120" y="1359314"/>
            <a:ext cx="8559800" cy="3684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u-HU" sz="1600" b="1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r>
              <a:rPr lang="hu-HU" sz="1600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Következtetések</a:t>
            </a:r>
          </a:p>
          <a:p>
            <a:pPr marL="0" indent="0">
              <a:buNone/>
            </a:pPr>
            <a:r>
              <a:rPr lang="hu-HU" sz="16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Röviden, vázlatosan!</a:t>
            </a:r>
          </a:p>
          <a:p>
            <a:endParaRPr lang="hu-HU" sz="1600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  <a:p>
            <a:endParaRPr lang="hu-HU" sz="1600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  <a:p>
            <a:endParaRPr lang="hu-HU" sz="1600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  <a:p>
            <a:endParaRPr lang="hu-HU" sz="1600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r>
              <a:rPr lang="hu-HU" sz="1600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Javaslatok</a:t>
            </a:r>
          </a:p>
          <a:p>
            <a:pPr marL="0" indent="0">
              <a:buNone/>
            </a:pPr>
            <a:r>
              <a:rPr lang="hu-HU" sz="16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Röviden, vázlatosan!</a:t>
            </a:r>
          </a:p>
          <a:p>
            <a:pPr algn="just"/>
            <a:endParaRPr lang="en-US" sz="1600" dirty="0">
              <a:solidFill>
                <a:srgbClr val="002060"/>
              </a:solidFill>
              <a:latin typeface="Franklin Gothic Medium" panose="020B0603020102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396429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3B290A7-4BDB-5581-3719-75BC0B7FFFF6}"/>
              </a:ext>
            </a:extLst>
          </p:cNvPr>
          <p:cNvSpPr txBox="1">
            <a:spLocks/>
          </p:cNvSpPr>
          <p:nvPr/>
        </p:nvSpPr>
        <p:spPr>
          <a:xfrm>
            <a:off x="259080" y="2811779"/>
            <a:ext cx="8786446" cy="12397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hu-HU" sz="3600" b="1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Köszönöm a megtisztelő figyelmüket!</a:t>
            </a:r>
            <a:endParaRPr lang="en-US" sz="3600" b="1" dirty="0">
              <a:solidFill>
                <a:srgbClr val="002060"/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201506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23D6064C-6EA6-8FBA-D199-233CA872A566}"/>
              </a:ext>
            </a:extLst>
          </p:cNvPr>
          <p:cNvSpPr txBox="1">
            <a:spLocks/>
          </p:cNvSpPr>
          <p:nvPr/>
        </p:nvSpPr>
        <p:spPr>
          <a:xfrm>
            <a:off x="2649131" y="691816"/>
            <a:ext cx="6891109" cy="4556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R="0" lvl="0" indent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Demi" panose="020B07030201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/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b="1"/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r>
              <a:rPr lang="hu-HU" dirty="0"/>
              <a:t>A bírálat során feltett kérdések</a:t>
            </a:r>
            <a:endParaRPr lang="en-US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752D351C-5DCB-14AF-3065-E4F9FE1C0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454799"/>
            <a:ext cx="5157787" cy="823912"/>
          </a:xfrm>
        </p:spPr>
        <p:txBody>
          <a:bodyPr>
            <a:normAutofit/>
          </a:bodyPr>
          <a:lstStyle/>
          <a:p>
            <a:r>
              <a:rPr lang="hu-HU" sz="2000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Kérdés 1</a:t>
            </a:r>
            <a:endParaRPr lang="en-US" sz="2000" b="1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4CB4C63-962A-B41B-D071-A70CA0C2D7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9994" y="3319975"/>
            <a:ext cx="5167581" cy="3643324"/>
          </a:xfrm>
        </p:spPr>
        <p:txBody>
          <a:bodyPr/>
          <a:lstStyle/>
          <a:p>
            <a:pPr marL="0" indent="0">
              <a:buNone/>
            </a:pPr>
            <a:r>
              <a:rPr lang="hu-HU" sz="1800" dirty="0">
                <a:solidFill>
                  <a:srgbClr val="002060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Ide írja a bíráló kérdését! A választ szóban kell megadnia. </a:t>
            </a:r>
            <a:endParaRPr lang="en-US" sz="1800" dirty="0">
              <a:solidFill>
                <a:srgbClr val="002060"/>
              </a:solidFill>
              <a:latin typeface="Franklin Gothic Medium" panose="020B0603020102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C3DF78F-CC1D-5ECE-8944-F8131B36A4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454799"/>
            <a:ext cx="5183188" cy="823912"/>
          </a:xfrm>
        </p:spPr>
        <p:txBody>
          <a:bodyPr>
            <a:normAutofit/>
          </a:bodyPr>
          <a:lstStyle/>
          <a:p>
            <a:r>
              <a:rPr lang="hu-HU" sz="2000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Kérdés 2</a:t>
            </a:r>
            <a:endParaRPr lang="en-US" sz="2000" b="1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2E77513A-A7B2-F9C6-0A4F-719F9D6D0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278711"/>
            <a:ext cx="5183188" cy="3684588"/>
          </a:xfrm>
        </p:spPr>
        <p:txBody>
          <a:bodyPr/>
          <a:lstStyle/>
          <a:p>
            <a:pPr marL="0" indent="0">
              <a:buNone/>
            </a:pPr>
            <a:r>
              <a:rPr lang="hu-HU" sz="1800" dirty="0">
                <a:solidFill>
                  <a:srgbClr val="002060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Ide írja a bíráló kérdését! A választ szóban kell megadnia. </a:t>
            </a:r>
            <a:endParaRPr lang="en-US" sz="1800" dirty="0">
              <a:solidFill>
                <a:srgbClr val="002060"/>
              </a:solidFill>
              <a:latin typeface="Franklin Gothic Medium" panose="020B0603020102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  <a:p>
            <a:endParaRPr lang="en-US" sz="1600" dirty="0">
              <a:solidFill>
                <a:srgbClr val="002060"/>
              </a:solidFill>
              <a:latin typeface="Franklin Gothic Medium" panose="020B0603020102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511324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93B1E17F-693B-16A0-516B-0E4C2874E9F1}"/>
              </a:ext>
            </a:extLst>
          </p:cNvPr>
          <p:cNvSpPr txBox="1">
            <a:spLocks/>
          </p:cNvSpPr>
          <p:nvPr/>
        </p:nvSpPr>
        <p:spPr>
          <a:xfrm>
            <a:off x="2649131" y="691816"/>
            <a:ext cx="6891109" cy="4556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R="0" lvl="0" indent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Demi" panose="020B07030201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/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b="1"/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r>
              <a:rPr lang="hu-HU" dirty="0"/>
              <a:t>Néhány jótanács a védéshez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3BEB4DA-BA3E-5D64-DB78-F1B2DDB52B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4052" y="1402080"/>
            <a:ext cx="10979468" cy="5283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sz="1800" dirty="0">
                <a:solidFill>
                  <a:srgbClr val="1D294D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Mielőtt elkezdi, köszöntse a Bizottságot és mutatkozzon be! </a:t>
            </a:r>
          </a:p>
          <a:p>
            <a:pPr marL="0" indent="0">
              <a:buNone/>
            </a:pPr>
            <a:r>
              <a:rPr lang="hu-HU" sz="1800" dirty="0">
                <a:solidFill>
                  <a:srgbClr val="1D294D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10 percnél hosszabb ideig ne akarjon beszélni! </a:t>
            </a:r>
          </a:p>
          <a:p>
            <a:pPr marL="0" indent="0">
              <a:buNone/>
            </a:pPr>
            <a:r>
              <a:rPr lang="hu-HU" sz="1800" dirty="0">
                <a:solidFill>
                  <a:srgbClr val="1D294D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Főleg a saját kutatásra, a saját eredményekre fókuszáljon, az irodalmakat a Bizottság tagjai ismerik. </a:t>
            </a:r>
          </a:p>
          <a:p>
            <a:pPr marL="0" indent="0">
              <a:buNone/>
            </a:pPr>
            <a:r>
              <a:rPr lang="hu-HU" sz="1800" dirty="0">
                <a:solidFill>
                  <a:srgbClr val="1D294D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Az előadás közben nézzen a Bizottság felé, tartson szemkontaktust! </a:t>
            </a:r>
          </a:p>
          <a:p>
            <a:pPr marL="0" indent="0">
              <a:buNone/>
            </a:pPr>
            <a:r>
              <a:rPr lang="hu-HU" sz="1800" dirty="0">
                <a:solidFill>
                  <a:srgbClr val="1D294D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Az előadás közben papírt vagy más segédeszközt nem használhat! </a:t>
            </a:r>
          </a:p>
          <a:p>
            <a:pPr marL="0" indent="0">
              <a:buNone/>
            </a:pPr>
            <a:r>
              <a:rPr lang="hu-HU" sz="1800" dirty="0">
                <a:solidFill>
                  <a:srgbClr val="1D294D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A prezentáció alatt „ne táncoljon”, próbáljon egyenletes testtartást tartani! </a:t>
            </a:r>
          </a:p>
          <a:p>
            <a:pPr marL="0" indent="0">
              <a:buNone/>
            </a:pPr>
            <a:r>
              <a:rPr lang="hu-HU" sz="1800" dirty="0">
                <a:solidFill>
                  <a:srgbClr val="1D294D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A prezentációs anyagot töltse fel a gépre a vizsga előtt! </a:t>
            </a:r>
          </a:p>
          <a:p>
            <a:pPr marL="0" indent="0">
              <a:buNone/>
            </a:pPr>
            <a:r>
              <a:rPr lang="hu-HU" sz="1800" dirty="0">
                <a:solidFill>
                  <a:srgbClr val="1D294D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Az előadás végén köszönje meg a figyelmet a Bizottság tagjainak! </a:t>
            </a:r>
          </a:p>
          <a:p>
            <a:pPr marL="0" indent="0">
              <a:buNone/>
            </a:pPr>
            <a:r>
              <a:rPr lang="hu-HU" sz="1800" dirty="0">
                <a:solidFill>
                  <a:srgbClr val="1D294D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A szak/diplomadolgozatot vissza fogja kapni a záróvizsga végén. </a:t>
            </a:r>
          </a:p>
          <a:p>
            <a:pPr marL="0" indent="0">
              <a:buNone/>
            </a:pPr>
            <a:r>
              <a:rPr lang="hu-HU" sz="1800" dirty="0">
                <a:solidFill>
                  <a:srgbClr val="1D294D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Az utolsó diát ne felejtse benne a prezentációban (13-as számú). </a:t>
            </a:r>
          </a:p>
          <a:p>
            <a:pPr marL="0" indent="0">
              <a:buNone/>
            </a:pPr>
            <a:r>
              <a:rPr lang="hu-HU" sz="1800" dirty="0">
                <a:solidFill>
                  <a:srgbClr val="1D294D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Ez a sablon csupán egy ajánlás. Tartalmában és formailag is eltérhet, ha úgy dönt.</a:t>
            </a:r>
          </a:p>
          <a:p>
            <a:pPr marL="0" indent="0">
              <a:buNone/>
            </a:pPr>
            <a:r>
              <a:rPr lang="hu-HU" sz="1800" dirty="0">
                <a:solidFill>
                  <a:srgbClr val="1D294D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A diákat röviden, tömören készítse el, ne írja tele a diákat szöveggel! </a:t>
            </a:r>
          </a:p>
          <a:p>
            <a:pPr marL="0" indent="0">
              <a:buNone/>
            </a:pPr>
            <a:r>
              <a:rPr lang="hu-HU" sz="1800" dirty="0">
                <a:solidFill>
                  <a:srgbClr val="1D294D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Az itt ajánlott sablontól eltérhet. Ha így tesz, használjon letisztult design-t és hagyományos betűtípusokat!</a:t>
            </a:r>
          </a:p>
          <a:p>
            <a:pPr marL="0" indent="0">
              <a:buNone/>
            </a:pPr>
            <a:r>
              <a:rPr lang="hu-HU" sz="1800" dirty="0">
                <a:solidFill>
                  <a:srgbClr val="1D294D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Ne „díszítse túl” a prezentációját, ne legyen túl sok az animáció és ne használjon túl erős, élénk színeket! </a:t>
            </a:r>
          </a:p>
          <a:p>
            <a:pPr marL="0" indent="0">
              <a:buNone/>
            </a:pPr>
            <a:r>
              <a:rPr lang="hu-HU" sz="1800" dirty="0">
                <a:solidFill>
                  <a:srgbClr val="1D294D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Ne legyenek a diák túlszínezettek.</a:t>
            </a:r>
          </a:p>
          <a:p>
            <a:pPr marL="0" indent="0">
              <a:buNone/>
            </a:pPr>
            <a:r>
              <a:rPr lang="hu-HU" sz="1800" dirty="0">
                <a:solidFill>
                  <a:srgbClr val="1D294D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Próbálja el az előadását, hogy biztosan beleférjen a 10 percbe! </a:t>
            </a:r>
          </a:p>
          <a:p>
            <a:pPr marL="0" indent="0">
              <a:buNone/>
            </a:pPr>
            <a:r>
              <a:rPr lang="hu-HU" sz="1800" dirty="0">
                <a:solidFill>
                  <a:srgbClr val="1D294D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Kérjen segítséget, hogy valaki hallgassa meg az előadását! Kapjon visszajelzést, hogy érthető-e az előadása.  </a:t>
            </a:r>
            <a:endParaRPr lang="en-US" sz="1800" dirty="0">
              <a:solidFill>
                <a:srgbClr val="1D294D"/>
              </a:solidFill>
              <a:latin typeface="Franklin Gothic Medium" panose="020B0603020102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887325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9A3640D5-6EE2-368A-B945-06B8F4BCCB44}"/>
              </a:ext>
            </a:extLst>
          </p:cNvPr>
          <p:cNvSpPr txBox="1">
            <a:spLocks/>
          </p:cNvSpPr>
          <p:nvPr/>
        </p:nvSpPr>
        <p:spPr>
          <a:xfrm>
            <a:off x="2649131" y="691816"/>
            <a:ext cx="6891109" cy="4556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Demi" panose="020B0703020102020204" pitchFamily="34" charset="0"/>
              </a:rPr>
              <a:t>Problémafelvetés, célkitűzések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Franklin Gothic Demi" panose="020B0703020102020204" pitchFamily="34" charset="0"/>
            </a:endParaRPr>
          </a:p>
        </p:txBody>
      </p:sp>
      <p:sp>
        <p:nvSpPr>
          <p:cNvPr id="7" name="Lekerekített téglalap 12">
            <a:extLst>
              <a:ext uri="{FF2B5EF4-FFF2-40B4-BE49-F238E27FC236}">
                <a16:creationId xmlns:a16="http://schemas.microsoft.com/office/drawing/2014/main" id="{E57CB01A-D161-3509-C555-F5001BBEC9E1}"/>
              </a:ext>
            </a:extLst>
          </p:cNvPr>
          <p:cNvSpPr/>
          <p:nvPr/>
        </p:nvSpPr>
        <p:spPr>
          <a:xfrm>
            <a:off x="509211" y="1478646"/>
            <a:ext cx="2160240" cy="873313"/>
          </a:xfrm>
          <a:prstGeom prst="roundRect">
            <a:avLst>
              <a:gd name="adj" fmla="val 0"/>
            </a:avLst>
          </a:prstGeom>
          <a:solidFill>
            <a:srgbClr val="1D294D"/>
          </a:solidFill>
          <a:ln>
            <a:solidFill>
              <a:srgbClr val="002060"/>
            </a:solidFill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Célkitűzések</a:t>
            </a:r>
          </a:p>
        </p:txBody>
      </p:sp>
      <p:sp>
        <p:nvSpPr>
          <p:cNvPr id="8" name="Lekerekített téglalap 18">
            <a:extLst>
              <a:ext uri="{FF2B5EF4-FFF2-40B4-BE49-F238E27FC236}">
                <a16:creationId xmlns:a16="http://schemas.microsoft.com/office/drawing/2014/main" id="{8307AB8A-467A-2DC6-9238-109B7F6B8E80}"/>
              </a:ext>
            </a:extLst>
          </p:cNvPr>
          <p:cNvSpPr/>
          <p:nvPr/>
        </p:nvSpPr>
        <p:spPr>
          <a:xfrm>
            <a:off x="509211" y="2558766"/>
            <a:ext cx="2160240" cy="873313"/>
          </a:xfrm>
          <a:prstGeom prst="roundRect">
            <a:avLst>
              <a:gd name="adj" fmla="val 0"/>
            </a:avLst>
          </a:prstGeom>
          <a:noFill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Elméleti háttér</a:t>
            </a:r>
          </a:p>
        </p:txBody>
      </p:sp>
      <p:sp>
        <p:nvSpPr>
          <p:cNvPr id="9" name="Lekerekített téglalap 19">
            <a:extLst>
              <a:ext uri="{FF2B5EF4-FFF2-40B4-BE49-F238E27FC236}">
                <a16:creationId xmlns:a16="http://schemas.microsoft.com/office/drawing/2014/main" id="{2CECAFA4-6822-EFA9-3FFE-5779BD0BE941}"/>
              </a:ext>
            </a:extLst>
          </p:cNvPr>
          <p:cNvSpPr/>
          <p:nvPr/>
        </p:nvSpPr>
        <p:spPr>
          <a:xfrm>
            <a:off x="509211" y="3638886"/>
            <a:ext cx="2160240" cy="873313"/>
          </a:xfrm>
          <a:prstGeom prst="roundRect">
            <a:avLst>
              <a:gd name="adj" fmla="val 0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Anyag és módszer</a:t>
            </a:r>
          </a:p>
        </p:txBody>
      </p:sp>
      <p:sp>
        <p:nvSpPr>
          <p:cNvPr id="10" name="Lekerekített téglalap 20">
            <a:extLst>
              <a:ext uri="{FF2B5EF4-FFF2-40B4-BE49-F238E27FC236}">
                <a16:creationId xmlns:a16="http://schemas.microsoft.com/office/drawing/2014/main" id="{7D0C8C10-7F34-C035-E717-0766A6979B12}"/>
              </a:ext>
            </a:extLst>
          </p:cNvPr>
          <p:cNvSpPr/>
          <p:nvPr/>
        </p:nvSpPr>
        <p:spPr>
          <a:xfrm>
            <a:off x="509211" y="4719006"/>
            <a:ext cx="2160240" cy="873313"/>
          </a:xfrm>
          <a:prstGeom prst="roundRect">
            <a:avLst>
              <a:gd name="adj" fmla="val 84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Elemzés és eredmények</a:t>
            </a:r>
          </a:p>
        </p:txBody>
      </p:sp>
      <p:sp>
        <p:nvSpPr>
          <p:cNvPr id="11" name="Lekerekített téglalap 21">
            <a:extLst>
              <a:ext uri="{FF2B5EF4-FFF2-40B4-BE49-F238E27FC236}">
                <a16:creationId xmlns:a16="http://schemas.microsoft.com/office/drawing/2014/main" id="{FE169AD8-441D-421E-7A44-C20AB4BE8C29}"/>
              </a:ext>
            </a:extLst>
          </p:cNvPr>
          <p:cNvSpPr/>
          <p:nvPr/>
        </p:nvSpPr>
        <p:spPr>
          <a:xfrm>
            <a:off x="509211" y="5799126"/>
            <a:ext cx="2160240" cy="8733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Következtetések, javaslatok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45633F0F-E5A4-C7FB-64A8-E0137D8844C0}"/>
              </a:ext>
            </a:extLst>
          </p:cNvPr>
          <p:cNvSpPr txBox="1">
            <a:spLocks/>
          </p:cNvSpPr>
          <p:nvPr/>
        </p:nvSpPr>
        <p:spPr>
          <a:xfrm>
            <a:off x="3246120" y="1359314"/>
            <a:ext cx="8945880" cy="3684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A szakdolgozat/diplomadolgozat célja 1-2 mondatban megfogalmazva.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Franklin Gothic Medium" panose="020B0603020102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Miért választotta ezt a témát?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Franklin Gothic Medium" panose="020B0603020102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Mi a téma aktualitása? (tudományos, szakmai és mindennapi megközelítésben)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Franklin Gothic Medium" panose="020B0603020102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Franklin Gothic Medium" panose="020B0603020102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(Ha felállított hipotéziseket, úgy azokat is tüntesse fel itt!)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R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öviden, tételesen, egymás alá helyezve: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H</a:t>
            </a:r>
            <a:r>
              <a:rPr kumimoji="0" lang="hu-HU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1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: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H</a:t>
            </a:r>
            <a:r>
              <a:rPr kumimoji="0" lang="hu-HU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2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H</a:t>
            </a:r>
            <a:r>
              <a:rPr lang="hu-HU" sz="2000" baseline="-25000" dirty="0">
                <a:solidFill>
                  <a:srgbClr val="002060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3</a:t>
            </a:r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: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Franklin Gothic Medium" panose="020B0603020102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Ha nem voltak hipotézisek, ez a rész törlendő. Ha nem fér ki, nyisson új diát!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Franklin Gothic Medium" panose="020B0603020102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444502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ekerekített téglalap 12">
            <a:extLst>
              <a:ext uri="{FF2B5EF4-FFF2-40B4-BE49-F238E27FC236}">
                <a16:creationId xmlns:a16="http://schemas.microsoft.com/office/drawing/2014/main" id="{DD0878FE-1262-4684-AEC8-A4C27433D0AD}"/>
              </a:ext>
            </a:extLst>
          </p:cNvPr>
          <p:cNvSpPr/>
          <p:nvPr/>
        </p:nvSpPr>
        <p:spPr>
          <a:xfrm>
            <a:off x="509211" y="1478646"/>
            <a:ext cx="2160240" cy="8733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Célkitűzések</a:t>
            </a:r>
          </a:p>
        </p:txBody>
      </p:sp>
      <p:sp>
        <p:nvSpPr>
          <p:cNvPr id="15" name="Lekerekített téglalap 18">
            <a:extLst>
              <a:ext uri="{FF2B5EF4-FFF2-40B4-BE49-F238E27FC236}">
                <a16:creationId xmlns:a16="http://schemas.microsoft.com/office/drawing/2014/main" id="{39C057CC-E826-476A-BC7F-CD650C98A7F2}"/>
              </a:ext>
            </a:extLst>
          </p:cNvPr>
          <p:cNvSpPr/>
          <p:nvPr/>
        </p:nvSpPr>
        <p:spPr>
          <a:xfrm>
            <a:off x="509211" y="2558766"/>
            <a:ext cx="2160240" cy="873313"/>
          </a:xfrm>
          <a:prstGeom prst="roundRect">
            <a:avLst>
              <a:gd name="adj" fmla="val 0"/>
            </a:avLst>
          </a:prstGeom>
          <a:solidFill>
            <a:srgbClr val="151F39"/>
          </a:solidFill>
          <a:effectLst/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Elméleti háttér</a:t>
            </a:r>
          </a:p>
        </p:txBody>
      </p:sp>
      <p:sp>
        <p:nvSpPr>
          <p:cNvPr id="16" name="Lekerekített téglalap 19">
            <a:extLst>
              <a:ext uri="{FF2B5EF4-FFF2-40B4-BE49-F238E27FC236}">
                <a16:creationId xmlns:a16="http://schemas.microsoft.com/office/drawing/2014/main" id="{1953DEE6-11E6-4B29-B84B-261F63D86EE5}"/>
              </a:ext>
            </a:extLst>
          </p:cNvPr>
          <p:cNvSpPr/>
          <p:nvPr/>
        </p:nvSpPr>
        <p:spPr>
          <a:xfrm>
            <a:off x="509211" y="3638886"/>
            <a:ext cx="2160240" cy="873313"/>
          </a:xfrm>
          <a:prstGeom prst="roundRect">
            <a:avLst>
              <a:gd name="adj" fmla="val 0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Anyag és módszer</a:t>
            </a:r>
          </a:p>
        </p:txBody>
      </p:sp>
      <p:sp>
        <p:nvSpPr>
          <p:cNvPr id="17" name="Lekerekített téglalap 20">
            <a:extLst>
              <a:ext uri="{FF2B5EF4-FFF2-40B4-BE49-F238E27FC236}">
                <a16:creationId xmlns:a16="http://schemas.microsoft.com/office/drawing/2014/main" id="{6B0DB297-CBBD-41C4-A619-4F37F026850A}"/>
              </a:ext>
            </a:extLst>
          </p:cNvPr>
          <p:cNvSpPr/>
          <p:nvPr/>
        </p:nvSpPr>
        <p:spPr>
          <a:xfrm>
            <a:off x="509211" y="4719006"/>
            <a:ext cx="2160240" cy="873313"/>
          </a:xfrm>
          <a:prstGeom prst="roundRect">
            <a:avLst>
              <a:gd name="adj" fmla="val 84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Elemzés és eredmények</a:t>
            </a:r>
          </a:p>
        </p:txBody>
      </p:sp>
      <p:sp>
        <p:nvSpPr>
          <p:cNvPr id="18" name="Lekerekített téglalap 21">
            <a:extLst>
              <a:ext uri="{FF2B5EF4-FFF2-40B4-BE49-F238E27FC236}">
                <a16:creationId xmlns:a16="http://schemas.microsoft.com/office/drawing/2014/main" id="{8AA4C133-FFB1-4899-ADD8-1DF51B8470B0}"/>
              </a:ext>
            </a:extLst>
          </p:cNvPr>
          <p:cNvSpPr/>
          <p:nvPr/>
        </p:nvSpPr>
        <p:spPr>
          <a:xfrm>
            <a:off x="509211" y="5799126"/>
            <a:ext cx="2160240" cy="8733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Következtetések, javaslatok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FD6400AE-B3E1-4805-B71B-2BD70F3DF1F3}"/>
              </a:ext>
            </a:extLst>
          </p:cNvPr>
          <p:cNvSpPr txBox="1">
            <a:spLocks/>
          </p:cNvSpPr>
          <p:nvPr/>
        </p:nvSpPr>
        <p:spPr>
          <a:xfrm>
            <a:off x="3246120" y="1359314"/>
            <a:ext cx="8559800" cy="3684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Első gondolat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Második gondolat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Harmadik gondolat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Franklin Gothic Medium" panose="020B0603020102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Nem kell fogalmakat bemutatnia!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Azt írja le, hogy mit mutatott be a szak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irodalom segítségével, milyen forrásokat használt fel (például hazai vagy külföldi szerzők)! </a:t>
            </a:r>
          </a:p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Címszavakban fogalmazzon inkább! </a:t>
            </a:r>
          </a:p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Hány hivatkozást (forrást) használt fel?</a:t>
            </a:r>
          </a:p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Összegezze röviden a szakirodalmak jellegét és minőségét! </a:t>
            </a:r>
          </a:p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Mi a legfőbb következtetés ezekből? Mi a szakirodalmi munka eredménye?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3F8DA6E3-4C28-90AC-A4DA-32B5A7B2562F}"/>
              </a:ext>
            </a:extLst>
          </p:cNvPr>
          <p:cNvSpPr txBox="1">
            <a:spLocks/>
          </p:cNvSpPr>
          <p:nvPr/>
        </p:nvSpPr>
        <p:spPr>
          <a:xfrm>
            <a:off x="2649131" y="691816"/>
            <a:ext cx="6891109" cy="4556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R="0" lvl="0" indent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Demi" panose="020B07030201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/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b="1"/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r>
              <a:rPr lang="hu-HU" dirty="0"/>
              <a:t>Elméleti háttér rövid bemutatása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538105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ekerekített téglalap 12">
            <a:extLst>
              <a:ext uri="{FF2B5EF4-FFF2-40B4-BE49-F238E27FC236}">
                <a16:creationId xmlns:a16="http://schemas.microsoft.com/office/drawing/2014/main" id="{DD0878FE-1262-4684-AEC8-A4C27433D0AD}"/>
              </a:ext>
            </a:extLst>
          </p:cNvPr>
          <p:cNvSpPr/>
          <p:nvPr/>
        </p:nvSpPr>
        <p:spPr>
          <a:xfrm>
            <a:off x="509211" y="1478646"/>
            <a:ext cx="2160240" cy="8733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Célkitűzések</a:t>
            </a:r>
          </a:p>
        </p:txBody>
      </p:sp>
      <p:sp>
        <p:nvSpPr>
          <p:cNvPr id="15" name="Lekerekített téglalap 18">
            <a:extLst>
              <a:ext uri="{FF2B5EF4-FFF2-40B4-BE49-F238E27FC236}">
                <a16:creationId xmlns:a16="http://schemas.microsoft.com/office/drawing/2014/main" id="{39C057CC-E826-476A-BC7F-CD650C98A7F2}"/>
              </a:ext>
            </a:extLst>
          </p:cNvPr>
          <p:cNvSpPr/>
          <p:nvPr/>
        </p:nvSpPr>
        <p:spPr>
          <a:xfrm>
            <a:off x="509211" y="2558766"/>
            <a:ext cx="2160240" cy="8733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Elméleti háttér</a:t>
            </a:r>
          </a:p>
        </p:txBody>
      </p:sp>
      <p:sp>
        <p:nvSpPr>
          <p:cNvPr id="16" name="Lekerekített téglalap 19">
            <a:extLst>
              <a:ext uri="{FF2B5EF4-FFF2-40B4-BE49-F238E27FC236}">
                <a16:creationId xmlns:a16="http://schemas.microsoft.com/office/drawing/2014/main" id="{1953DEE6-11E6-4B29-B84B-261F63D86EE5}"/>
              </a:ext>
            </a:extLst>
          </p:cNvPr>
          <p:cNvSpPr/>
          <p:nvPr/>
        </p:nvSpPr>
        <p:spPr>
          <a:xfrm>
            <a:off x="509211" y="3638886"/>
            <a:ext cx="2160240" cy="873313"/>
          </a:xfrm>
          <a:prstGeom prst="roundRect">
            <a:avLst>
              <a:gd name="adj" fmla="val 0"/>
            </a:avLst>
          </a:prstGeom>
          <a:solidFill>
            <a:srgbClr val="151F39"/>
          </a:solidFill>
          <a:ln>
            <a:solidFill>
              <a:srgbClr val="151F39"/>
            </a:solidFill>
          </a:ln>
          <a:effectLst/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Anyag és módszer</a:t>
            </a:r>
          </a:p>
        </p:txBody>
      </p:sp>
      <p:sp>
        <p:nvSpPr>
          <p:cNvPr id="17" name="Lekerekített téglalap 20">
            <a:extLst>
              <a:ext uri="{FF2B5EF4-FFF2-40B4-BE49-F238E27FC236}">
                <a16:creationId xmlns:a16="http://schemas.microsoft.com/office/drawing/2014/main" id="{6B0DB297-CBBD-41C4-A619-4F37F026850A}"/>
              </a:ext>
            </a:extLst>
          </p:cNvPr>
          <p:cNvSpPr/>
          <p:nvPr/>
        </p:nvSpPr>
        <p:spPr>
          <a:xfrm>
            <a:off x="509211" y="4719006"/>
            <a:ext cx="2160240" cy="873313"/>
          </a:xfrm>
          <a:prstGeom prst="roundRect">
            <a:avLst>
              <a:gd name="adj" fmla="val 84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Elemzés és eredmények</a:t>
            </a:r>
          </a:p>
        </p:txBody>
      </p:sp>
      <p:sp>
        <p:nvSpPr>
          <p:cNvPr id="18" name="Lekerekített téglalap 21">
            <a:extLst>
              <a:ext uri="{FF2B5EF4-FFF2-40B4-BE49-F238E27FC236}">
                <a16:creationId xmlns:a16="http://schemas.microsoft.com/office/drawing/2014/main" id="{8AA4C133-FFB1-4899-ADD8-1DF51B8470B0}"/>
              </a:ext>
            </a:extLst>
          </p:cNvPr>
          <p:cNvSpPr/>
          <p:nvPr/>
        </p:nvSpPr>
        <p:spPr>
          <a:xfrm>
            <a:off x="509211" y="5799126"/>
            <a:ext cx="2160240" cy="8733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Következtetések, javaslatok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FD6400AE-B3E1-4805-B71B-2BD70F3DF1F3}"/>
              </a:ext>
            </a:extLst>
          </p:cNvPr>
          <p:cNvSpPr txBox="1">
            <a:spLocks/>
          </p:cNvSpPr>
          <p:nvPr/>
        </p:nvSpPr>
        <p:spPr>
          <a:xfrm>
            <a:off x="3246120" y="1796592"/>
            <a:ext cx="8077200" cy="3684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Milyen vizsgálati módszereket alkalmazott?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Mekkora volt a minta/ki volt az interjúalany?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Miért ezeket a módszereket választotta?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Mit vizsgált?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Milyen elemzési megoldásokat használt?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Milyen típusú kérdéseket tett fel? Miért?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Mennyire voltak kiértékelhetők a válaszok?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Volt-e valamilyen nehezítő tényező a kutatások során?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Mennyire tekinthető reprezentatívnak a kutatás?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Milyen formában gyűjtötte az adatok (például online vagy offline)?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stb. 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90902839-DA32-4DAE-6343-74C4D8B7EBC7}"/>
              </a:ext>
            </a:extLst>
          </p:cNvPr>
          <p:cNvSpPr txBox="1">
            <a:spLocks/>
          </p:cNvSpPr>
          <p:nvPr/>
        </p:nvSpPr>
        <p:spPr>
          <a:xfrm>
            <a:off x="2649131" y="691816"/>
            <a:ext cx="6891109" cy="4556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R="0" lvl="0" indent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Demi" panose="020B07030201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/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b="1"/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r>
              <a:rPr lang="hu-HU" dirty="0"/>
              <a:t>Vizsgálati módszerek bemutatása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525936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ekerekített téglalap 12">
            <a:extLst>
              <a:ext uri="{FF2B5EF4-FFF2-40B4-BE49-F238E27FC236}">
                <a16:creationId xmlns:a16="http://schemas.microsoft.com/office/drawing/2014/main" id="{DD0878FE-1262-4684-AEC8-A4C27433D0AD}"/>
              </a:ext>
            </a:extLst>
          </p:cNvPr>
          <p:cNvSpPr/>
          <p:nvPr/>
        </p:nvSpPr>
        <p:spPr>
          <a:xfrm>
            <a:off x="509211" y="1478646"/>
            <a:ext cx="2160240" cy="8733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Célkitűzések</a:t>
            </a:r>
          </a:p>
        </p:txBody>
      </p:sp>
      <p:sp>
        <p:nvSpPr>
          <p:cNvPr id="15" name="Lekerekített téglalap 18">
            <a:extLst>
              <a:ext uri="{FF2B5EF4-FFF2-40B4-BE49-F238E27FC236}">
                <a16:creationId xmlns:a16="http://schemas.microsoft.com/office/drawing/2014/main" id="{39C057CC-E826-476A-BC7F-CD650C98A7F2}"/>
              </a:ext>
            </a:extLst>
          </p:cNvPr>
          <p:cNvSpPr/>
          <p:nvPr/>
        </p:nvSpPr>
        <p:spPr>
          <a:xfrm>
            <a:off x="509211" y="2558766"/>
            <a:ext cx="2160240" cy="8733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Elméleti háttér</a:t>
            </a:r>
          </a:p>
        </p:txBody>
      </p:sp>
      <p:sp>
        <p:nvSpPr>
          <p:cNvPr id="16" name="Lekerekített téglalap 19">
            <a:extLst>
              <a:ext uri="{FF2B5EF4-FFF2-40B4-BE49-F238E27FC236}">
                <a16:creationId xmlns:a16="http://schemas.microsoft.com/office/drawing/2014/main" id="{1953DEE6-11E6-4B29-B84B-261F63D86EE5}"/>
              </a:ext>
            </a:extLst>
          </p:cNvPr>
          <p:cNvSpPr/>
          <p:nvPr/>
        </p:nvSpPr>
        <p:spPr>
          <a:xfrm>
            <a:off x="509211" y="3638886"/>
            <a:ext cx="2160240" cy="873313"/>
          </a:xfrm>
          <a:prstGeom prst="roundRect">
            <a:avLst>
              <a:gd name="adj" fmla="val 0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Anyag és módszer</a:t>
            </a:r>
          </a:p>
        </p:txBody>
      </p:sp>
      <p:sp>
        <p:nvSpPr>
          <p:cNvPr id="17" name="Lekerekített téglalap 20">
            <a:extLst>
              <a:ext uri="{FF2B5EF4-FFF2-40B4-BE49-F238E27FC236}">
                <a16:creationId xmlns:a16="http://schemas.microsoft.com/office/drawing/2014/main" id="{6B0DB297-CBBD-41C4-A619-4F37F026850A}"/>
              </a:ext>
            </a:extLst>
          </p:cNvPr>
          <p:cNvSpPr/>
          <p:nvPr/>
        </p:nvSpPr>
        <p:spPr>
          <a:xfrm>
            <a:off x="509211" y="4719006"/>
            <a:ext cx="2160240" cy="873313"/>
          </a:xfrm>
          <a:prstGeom prst="roundRect">
            <a:avLst>
              <a:gd name="adj" fmla="val 847"/>
            </a:avLst>
          </a:prstGeom>
          <a:solidFill>
            <a:srgbClr val="151F39"/>
          </a:solidFill>
          <a:ln>
            <a:solidFill>
              <a:srgbClr val="151F39"/>
            </a:solidFill>
          </a:ln>
          <a:effectLst/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prstClr val="white"/>
                </a:solidFill>
                <a:latin typeface="Franklin Gothic Medium" panose="020B0603020102020204" pitchFamily="34" charset="0"/>
              </a:rPr>
              <a:t>Elemzés és eredmények</a:t>
            </a:r>
          </a:p>
        </p:txBody>
      </p:sp>
      <p:sp>
        <p:nvSpPr>
          <p:cNvPr id="18" name="Lekerekített téglalap 21">
            <a:extLst>
              <a:ext uri="{FF2B5EF4-FFF2-40B4-BE49-F238E27FC236}">
                <a16:creationId xmlns:a16="http://schemas.microsoft.com/office/drawing/2014/main" id="{8AA4C133-FFB1-4899-ADD8-1DF51B8470B0}"/>
              </a:ext>
            </a:extLst>
          </p:cNvPr>
          <p:cNvSpPr/>
          <p:nvPr/>
        </p:nvSpPr>
        <p:spPr>
          <a:xfrm>
            <a:off x="509211" y="5799126"/>
            <a:ext cx="2160240" cy="8733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Következtetések, javaslatok</a:t>
            </a:r>
          </a:p>
        </p:txBody>
      </p:sp>
      <p:graphicFrame>
        <p:nvGraphicFramePr>
          <p:cNvPr id="9" name="Tartalom helye 5">
            <a:extLst>
              <a:ext uri="{FF2B5EF4-FFF2-40B4-BE49-F238E27FC236}">
                <a16:creationId xmlns:a16="http://schemas.microsoft.com/office/drawing/2014/main" id="{AC6F354F-4C85-4C5B-9933-EC13685FB4E5}"/>
              </a:ext>
            </a:extLst>
          </p:cNvPr>
          <p:cNvGraphicFramePr>
            <a:graphicFrameLocks/>
          </p:cNvGraphicFramePr>
          <p:nvPr/>
        </p:nvGraphicFramePr>
        <p:xfrm>
          <a:off x="4072731" y="1320712"/>
          <a:ext cx="6130925" cy="518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Szövegdoboz 9">
            <a:extLst>
              <a:ext uri="{FF2B5EF4-FFF2-40B4-BE49-F238E27FC236}">
                <a16:creationId xmlns:a16="http://schemas.microsoft.com/office/drawing/2014/main" id="{ADDEAB9B-45CD-4AD5-9D89-D98E0706A652}"/>
              </a:ext>
            </a:extLst>
          </p:cNvPr>
          <p:cNvSpPr txBox="1"/>
          <p:nvPr/>
        </p:nvSpPr>
        <p:spPr>
          <a:xfrm>
            <a:off x="9623725" y="6303107"/>
            <a:ext cx="20661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Forrás: saját szerkesztés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BF028FA4-26E2-0752-13F4-791397232E17}"/>
              </a:ext>
            </a:extLst>
          </p:cNvPr>
          <p:cNvSpPr txBox="1">
            <a:spLocks/>
          </p:cNvSpPr>
          <p:nvPr/>
        </p:nvSpPr>
        <p:spPr>
          <a:xfrm>
            <a:off x="2649131" y="691816"/>
            <a:ext cx="6891109" cy="4556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R="0" lvl="0" indent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Demi" panose="020B07030201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/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b="1"/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r>
              <a:rPr lang="hu-HU" dirty="0"/>
              <a:t>Főbb kutatási eredmények bemutatása 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586228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FEF4EBB1-D746-485A-80FF-9E3138B565BA}"/>
              </a:ext>
            </a:extLst>
          </p:cNvPr>
          <p:cNvGraphicFramePr/>
          <p:nvPr/>
        </p:nvGraphicFramePr>
        <p:xfrm>
          <a:off x="4364514" y="1463715"/>
          <a:ext cx="6096000" cy="4824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zövegdoboz 3">
            <a:extLst>
              <a:ext uri="{FF2B5EF4-FFF2-40B4-BE49-F238E27FC236}">
                <a16:creationId xmlns:a16="http://schemas.microsoft.com/office/drawing/2014/main" id="{16617950-B549-1FF8-8573-5BB98F88F7FD}"/>
              </a:ext>
            </a:extLst>
          </p:cNvPr>
          <p:cNvSpPr txBox="1"/>
          <p:nvPr/>
        </p:nvSpPr>
        <p:spPr>
          <a:xfrm>
            <a:off x="9623725" y="6303107"/>
            <a:ext cx="2066143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Forrás: saját szerkesztés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16612584-9F95-BEA0-B72E-6E5115C6DABC}"/>
              </a:ext>
            </a:extLst>
          </p:cNvPr>
          <p:cNvSpPr txBox="1">
            <a:spLocks/>
          </p:cNvSpPr>
          <p:nvPr/>
        </p:nvSpPr>
        <p:spPr>
          <a:xfrm>
            <a:off x="2649131" y="691816"/>
            <a:ext cx="6891109" cy="4556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R="0" lvl="0" indent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Demi" panose="020B07030201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/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b="1"/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r>
              <a:rPr lang="hu-HU" dirty="0"/>
              <a:t>Főbb kutatási eredmények bemutatása </a:t>
            </a:r>
            <a:r>
              <a:rPr lang="hu-HU"/>
              <a:t>II.</a:t>
            </a:r>
            <a:endParaRPr lang="en-US" dirty="0"/>
          </a:p>
        </p:txBody>
      </p:sp>
      <p:sp>
        <p:nvSpPr>
          <p:cNvPr id="8" name="Lekerekített téglalap 12">
            <a:extLst>
              <a:ext uri="{FF2B5EF4-FFF2-40B4-BE49-F238E27FC236}">
                <a16:creationId xmlns:a16="http://schemas.microsoft.com/office/drawing/2014/main" id="{3F7C0A4F-F0DE-3AE8-F3EC-AA1B0E45E39F}"/>
              </a:ext>
            </a:extLst>
          </p:cNvPr>
          <p:cNvSpPr/>
          <p:nvPr/>
        </p:nvSpPr>
        <p:spPr>
          <a:xfrm>
            <a:off x="509211" y="1478646"/>
            <a:ext cx="2160240" cy="8733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Célkitűzések</a:t>
            </a:r>
          </a:p>
        </p:txBody>
      </p:sp>
      <p:sp>
        <p:nvSpPr>
          <p:cNvPr id="9" name="Lekerekített téglalap 18">
            <a:extLst>
              <a:ext uri="{FF2B5EF4-FFF2-40B4-BE49-F238E27FC236}">
                <a16:creationId xmlns:a16="http://schemas.microsoft.com/office/drawing/2014/main" id="{6B8631CD-E450-4487-EEB9-806D93CA3255}"/>
              </a:ext>
            </a:extLst>
          </p:cNvPr>
          <p:cNvSpPr/>
          <p:nvPr/>
        </p:nvSpPr>
        <p:spPr>
          <a:xfrm>
            <a:off x="509211" y="2558766"/>
            <a:ext cx="2160240" cy="8733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Elméleti háttér</a:t>
            </a:r>
          </a:p>
        </p:txBody>
      </p:sp>
      <p:sp>
        <p:nvSpPr>
          <p:cNvPr id="21" name="Lekerekített téglalap 19">
            <a:extLst>
              <a:ext uri="{FF2B5EF4-FFF2-40B4-BE49-F238E27FC236}">
                <a16:creationId xmlns:a16="http://schemas.microsoft.com/office/drawing/2014/main" id="{824839CF-A58A-863D-9EC6-AB6B997E43E4}"/>
              </a:ext>
            </a:extLst>
          </p:cNvPr>
          <p:cNvSpPr/>
          <p:nvPr/>
        </p:nvSpPr>
        <p:spPr>
          <a:xfrm>
            <a:off x="509211" y="3638886"/>
            <a:ext cx="2160240" cy="873313"/>
          </a:xfrm>
          <a:prstGeom prst="roundRect">
            <a:avLst>
              <a:gd name="adj" fmla="val 0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Anyag és módszer</a:t>
            </a:r>
          </a:p>
        </p:txBody>
      </p:sp>
      <p:sp>
        <p:nvSpPr>
          <p:cNvPr id="22" name="Lekerekített téglalap 20">
            <a:extLst>
              <a:ext uri="{FF2B5EF4-FFF2-40B4-BE49-F238E27FC236}">
                <a16:creationId xmlns:a16="http://schemas.microsoft.com/office/drawing/2014/main" id="{09BDC7F2-0A68-003D-5E9F-EB54B188EF33}"/>
              </a:ext>
            </a:extLst>
          </p:cNvPr>
          <p:cNvSpPr/>
          <p:nvPr/>
        </p:nvSpPr>
        <p:spPr>
          <a:xfrm>
            <a:off x="509211" y="4719006"/>
            <a:ext cx="2160240" cy="873313"/>
          </a:xfrm>
          <a:prstGeom prst="roundRect">
            <a:avLst>
              <a:gd name="adj" fmla="val 847"/>
            </a:avLst>
          </a:prstGeom>
          <a:solidFill>
            <a:srgbClr val="151F39"/>
          </a:solidFill>
          <a:ln>
            <a:solidFill>
              <a:srgbClr val="151F39"/>
            </a:solidFill>
          </a:ln>
          <a:effectLst/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prstClr val="white"/>
                </a:solidFill>
                <a:latin typeface="Franklin Gothic Medium" panose="020B0603020102020204" pitchFamily="34" charset="0"/>
              </a:rPr>
              <a:t>Elemzés és eredmények</a:t>
            </a:r>
          </a:p>
        </p:txBody>
      </p:sp>
      <p:sp>
        <p:nvSpPr>
          <p:cNvPr id="23" name="Lekerekített téglalap 21">
            <a:extLst>
              <a:ext uri="{FF2B5EF4-FFF2-40B4-BE49-F238E27FC236}">
                <a16:creationId xmlns:a16="http://schemas.microsoft.com/office/drawing/2014/main" id="{ACBDACCE-2EDF-F42F-466E-8E4792C1048D}"/>
              </a:ext>
            </a:extLst>
          </p:cNvPr>
          <p:cNvSpPr/>
          <p:nvPr/>
        </p:nvSpPr>
        <p:spPr>
          <a:xfrm>
            <a:off x="509211" y="5799126"/>
            <a:ext cx="2160240" cy="8733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Következtetések, javaslatok</a:t>
            </a:r>
          </a:p>
        </p:txBody>
      </p:sp>
    </p:spTree>
    <p:extLst>
      <p:ext uri="{BB962C8B-B14F-4D97-AF65-F5344CB8AC3E}">
        <p14:creationId xmlns:p14="http://schemas.microsoft.com/office/powerpoint/2010/main" val="2868825218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CA7133AD-629C-4817-A91B-D192B1603E55}"/>
              </a:ext>
            </a:extLst>
          </p:cNvPr>
          <p:cNvGraphicFramePr/>
          <p:nvPr/>
        </p:nvGraphicFramePr>
        <p:xfrm>
          <a:off x="3670082" y="1441848"/>
          <a:ext cx="7130732" cy="4931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zövegdoboz 2">
            <a:extLst>
              <a:ext uri="{FF2B5EF4-FFF2-40B4-BE49-F238E27FC236}">
                <a16:creationId xmlns:a16="http://schemas.microsoft.com/office/drawing/2014/main" id="{53C320D3-0E50-E613-9602-927C11D8FB67}"/>
              </a:ext>
            </a:extLst>
          </p:cNvPr>
          <p:cNvSpPr txBox="1"/>
          <p:nvPr/>
        </p:nvSpPr>
        <p:spPr>
          <a:xfrm>
            <a:off x="9623725" y="6303107"/>
            <a:ext cx="20661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Forrás: saját szerkesztés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E28496AC-3BB7-D735-EF2B-FBDE46BB7AD7}"/>
              </a:ext>
            </a:extLst>
          </p:cNvPr>
          <p:cNvSpPr txBox="1">
            <a:spLocks/>
          </p:cNvSpPr>
          <p:nvPr/>
        </p:nvSpPr>
        <p:spPr>
          <a:xfrm>
            <a:off x="2649131" y="691816"/>
            <a:ext cx="6891109" cy="4556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R="0" lvl="0" indent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Demi" panose="020B07030201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/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b="1"/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r>
              <a:rPr lang="hu-HU" dirty="0"/>
              <a:t>Főbb kutatási eredmények bemutatása </a:t>
            </a:r>
            <a:r>
              <a:rPr lang="hu-HU"/>
              <a:t>III.</a:t>
            </a:r>
            <a:endParaRPr lang="en-US" dirty="0"/>
          </a:p>
        </p:txBody>
      </p:sp>
      <p:sp>
        <p:nvSpPr>
          <p:cNvPr id="7" name="Lekerekített téglalap 12">
            <a:extLst>
              <a:ext uri="{FF2B5EF4-FFF2-40B4-BE49-F238E27FC236}">
                <a16:creationId xmlns:a16="http://schemas.microsoft.com/office/drawing/2014/main" id="{67347687-E77E-ECCC-912D-46F30CB4CC5E}"/>
              </a:ext>
            </a:extLst>
          </p:cNvPr>
          <p:cNvSpPr/>
          <p:nvPr/>
        </p:nvSpPr>
        <p:spPr>
          <a:xfrm>
            <a:off x="509211" y="1478646"/>
            <a:ext cx="2160240" cy="8733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Célkitűzések</a:t>
            </a:r>
          </a:p>
        </p:txBody>
      </p:sp>
      <p:sp>
        <p:nvSpPr>
          <p:cNvPr id="8" name="Lekerekített téglalap 18">
            <a:extLst>
              <a:ext uri="{FF2B5EF4-FFF2-40B4-BE49-F238E27FC236}">
                <a16:creationId xmlns:a16="http://schemas.microsoft.com/office/drawing/2014/main" id="{B39F136C-FBF7-A742-293A-E7C6BFD73FBB}"/>
              </a:ext>
            </a:extLst>
          </p:cNvPr>
          <p:cNvSpPr/>
          <p:nvPr/>
        </p:nvSpPr>
        <p:spPr>
          <a:xfrm>
            <a:off x="509211" y="2558766"/>
            <a:ext cx="2160240" cy="8733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Elméleti háttér</a:t>
            </a:r>
          </a:p>
        </p:txBody>
      </p:sp>
      <p:sp>
        <p:nvSpPr>
          <p:cNvPr id="9" name="Lekerekített téglalap 19">
            <a:extLst>
              <a:ext uri="{FF2B5EF4-FFF2-40B4-BE49-F238E27FC236}">
                <a16:creationId xmlns:a16="http://schemas.microsoft.com/office/drawing/2014/main" id="{C0010875-08CC-CB4C-472F-D62AB91ADC94}"/>
              </a:ext>
            </a:extLst>
          </p:cNvPr>
          <p:cNvSpPr/>
          <p:nvPr/>
        </p:nvSpPr>
        <p:spPr>
          <a:xfrm>
            <a:off x="509211" y="3638886"/>
            <a:ext cx="2160240" cy="873313"/>
          </a:xfrm>
          <a:prstGeom prst="roundRect">
            <a:avLst>
              <a:gd name="adj" fmla="val 0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Anyag és módszer</a:t>
            </a:r>
          </a:p>
        </p:txBody>
      </p:sp>
      <p:sp>
        <p:nvSpPr>
          <p:cNvPr id="21" name="Lekerekített téglalap 20">
            <a:extLst>
              <a:ext uri="{FF2B5EF4-FFF2-40B4-BE49-F238E27FC236}">
                <a16:creationId xmlns:a16="http://schemas.microsoft.com/office/drawing/2014/main" id="{36B57976-DAC2-B11D-C281-1B097AA38A9F}"/>
              </a:ext>
            </a:extLst>
          </p:cNvPr>
          <p:cNvSpPr/>
          <p:nvPr/>
        </p:nvSpPr>
        <p:spPr>
          <a:xfrm>
            <a:off x="509211" y="4719006"/>
            <a:ext cx="2160240" cy="873313"/>
          </a:xfrm>
          <a:prstGeom prst="roundRect">
            <a:avLst>
              <a:gd name="adj" fmla="val 847"/>
            </a:avLst>
          </a:prstGeom>
          <a:solidFill>
            <a:srgbClr val="151F39"/>
          </a:solidFill>
          <a:ln>
            <a:solidFill>
              <a:srgbClr val="151F39"/>
            </a:solidFill>
          </a:ln>
          <a:effectLst/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prstClr val="white"/>
                </a:solidFill>
                <a:latin typeface="Franklin Gothic Medium" panose="020B0603020102020204" pitchFamily="34" charset="0"/>
              </a:rPr>
              <a:t>Elemzés és eredmények</a:t>
            </a:r>
          </a:p>
        </p:txBody>
      </p:sp>
      <p:sp>
        <p:nvSpPr>
          <p:cNvPr id="22" name="Lekerekített téglalap 21">
            <a:extLst>
              <a:ext uri="{FF2B5EF4-FFF2-40B4-BE49-F238E27FC236}">
                <a16:creationId xmlns:a16="http://schemas.microsoft.com/office/drawing/2014/main" id="{AF1BED6E-0874-9359-AAFC-81F1CDF11F2E}"/>
              </a:ext>
            </a:extLst>
          </p:cNvPr>
          <p:cNvSpPr/>
          <p:nvPr/>
        </p:nvSpPr>
        <p:spPr>
          <a:xfrm>
            <a:off x="509211" y="5799126"/>
            <a:ext cx="2160240" cy="8733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Következtetések, javaslatok</a:t>
            </a:r>
          </a:p>
        </p:txBody>
      </p:sp>
    </p:spTree>
    <p:extLst>
      <p:ext uri="{BB962C8B-B14F-4D97-AF65-F5344CB8AC3E}">
        <p14:creationId xmlns:p14="http://schemas.microsoft.com/office/powerpoint/2010/main" val="261636102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zövegdoboz 9">
            <a:extLst>
              <a:ext uri="{FF2B5EF4-FFF2-40B4-BE49-F238E27FC236}">
                <a16:creationId xmlns:a16="http://schemas.microsoft.com/office/drawing/2014/main" id="{ADDEAB9B-45CD-4AD5-9D89-D98E0706A652}"/>
              </a:ext>
            </a:extLst>
          </p:cNvPr>
          <p:cNvSpPr txBox="1"/>
          <p:nvPr/>
        </p:nvSpPr>
        <p:spPr>
          <a:xfrm>
            <a:off x="9623725" y="6303107"/>
            <a:ext cx="1320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Forrás: saját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B7CE13E8-AAF8-475A-B0F2-85235DFD30DF}"/>
              </a:ext>
            </a:extLst>
          </p:cNvPr>
          <p:cNvGraphicFramePr/>
          <p:nvPr/>
        </p:nvGraphicFramePr>
        <p:xfrm>
          <a:off x="3846353" y="1413580"/>
          <a:ext cx="6888481" cy="5059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zövegdoboz 3">
            <a:extLst>
              <a:ext uri="{FF2B5EF4-FFF2-40B4-BE49-F238E27FC236}">
                <a16:creationId xmlns:a16="http://schemas.microsoft.com/office/drawing/2014/main" id="{CAA37B01-29C9-3A54-B807-8AEB96B9D49E}"/>
              </a:ext>
            </a:extLst>
          </p:cNvPr>
          <p:cNvSpPr txBox="1"/>
          <p:nvPr/>
        </p:nvSpPr>
        <p:spPr>
          <a:xfrm>
            <a:off x="9623725" y="6303107"/>
            <a:ext cx="20661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Forrás: saját szerkesztés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9ED62B79-C9E7-CD8E-3E20-DB5810F48603}"/>
              </a:ext>
            </a:extLst>
          </p:cNvPr>
          <p:cNvSpPr txBox="1">
            <a:spLocks/>
          </p:cNvSpPr>
          <p:nvPr/>
        </p:nvSpPr>
        <p:spPr>
          <a:xfrm>
            <a:off x="2649131" y="691816"/>
            <a:ext cx="6891109" cy="4556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R="0" lvl="0" indent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Demi" panose="020B07030201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/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b="1"/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r>
              <a:rPr lang="hu-HU" dirty="0"/>
              <a:t>Főbb kutatási eredmények bemutatása </a:t>
            </a:r>
            <a:r>
              <a:rPr lang="hu-HU"/>
              <a:t>IV.</a:t>
            </a:r>
            <a:endParaRPr lang="en-US" dirty="0"/>
          </a:p>
        </p:txBody>
      </p:sp>
      <p:sp>
        <p:nvSpPr>
          <p:cNvPr id="8" name="Lekerekített téglalap 12">
            <a:extLst>
              <a:ext uri="{FF2B5EF4-FFF2-40B4-BE49-F238E27FC236}">
                <a16:creationId xmlns:a16="http://schemas.microsoft.com/office/drawing/2014/main" id="{327533D5-5E6B-BC2B-57A3-EA23EEC7BD99}"/>
              </a:ext>
            </a:extLst>
          </p:cNvPr>
          <p:cNvSpPr/>
          <p:nvPr/>
        </p:nvSpPr>
        <p:spPr>
          <a:xfrm>
            <a:off x="509211" y="1478646"/>
            <a:ext cx="2160240" cy="8733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Célkitűzések</a:t>
            </a:r>
          </a:p>
        </p:txBody>
      </p:sp>
      <p:sp>
        <p:nvSpPr>
          <p:cNvPr id="9" name="Lekerekített téglalap 18">
            <a:extLst>
              <a:ext uri="{FF2B5EF4-FFF2-40B4-BE49-F238E27FC236}">
                <a16:creationId xmlns:a16="http://schemas.microsoft.com/office/drawing/2014/main" id="{4FF53A12-F720-8A48-7DF3-296616619B6B}"/>
              </a:ext>
            </a:extLst>
          </p:cNvPr>
          <p:cNvSpPr/>
          <p:nvPr/>
        </p:nvSpPr>
        <p:spPr>
          <a:xfrm>
            <a:off x="509211" y="2558766"/>
            <a:ext cx="2160240" cy="8733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Elméleti háttér</a:t>
            </a:r>
          </a:p>
        </p:txBody>
      </p:sp>
      <p:sp>
        <p:nvSpPr>
          <p:cNvPr id="21" name="Lekerekített téglalap 19">
            <a:extLst>
              <a:ext uri="{FF2B5EF4-FFF2-40B4-BE49-F238E27FC236}">
                <a16:creationId xmlns:a16="http://schemas.microsoft.com/office/drawing/2014/main" id="{897B2A81-94AF-6D27-9772-C29FF331E244}"/>
              </a:ext>
            </a:extLst>
          </p:cNvPr>
          <p:cNvSpPr/>
          <p:nvPr/>
        </p:nvSpPr>
        <p:spPr>
          <a:xfrm>
            <a:off x="509211" y="3638886"/>
            <a:ext cx="2160240" cy="873313"/>
          </a:xfrm>
          <a:prstGeom prst="roundRect">
            <a:avLst>
              <a:gd name="adj" fmla="val 0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Anyag és módszer</a:t>
            </a:r>
          </a:p>
        </p:txBody>
      </p:sp>
      <p:sp>
        <p:nvSpPr>
          <p:cNvPr id="22" name="Lekerekített téglalap 20">
            <a:extLst>
              <a:ext uri="{FF2B5EF4-FFF2-40B4-BE49-F238E27FC236}">
                <a16:creationId xmlns:a16="http://schemas.microsoft.com/office/drawing/2014/main" id="{719575BB-B917-ADD7-D3DA-A0FA060C6649}"/>
              </a:ext>
            </a:extLst>
          </p:cNvPr>
          <p:cNvSpPr/>
          <p:nvPr/>
        </p:nvSpPr>
        <p:spPr>
          <a:xfrm>
            <a:off x="509211" y="4719006"/>
            <a:ext cx="2160240" cy="873313"/>
          </a:xfrm>
          <a:prstGeom prst="roundRect">
            <a:avLst>
              <a:gd name="adj" fmla="val 847"/>
            </a:avLst>
          </a:prstGeom>
          <a:solidFill>
            <a:srgbClr val="151F39"/>
          </a:solidFill>
          <a:ln>
            <a:solidFill>
              <a:srgbClr val="151F39"/>
            </a:solidFill>
          </a:ln>
          <a:effectLst/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prstClr val="white"/>
                </a:solidFill>
                <a:latin typeface="Franklin Gothic Medium" panose="020B0603020102020204" pitchFamily="34" charset="0"/>
              </a:rPr>
              <a:t>Elemzés és eredmények</a:t>
            </a:r>
          </a:p>
        </p:txBody>
      </p:sp>
      <p:sp>
        <p:nvSpPr>
          <p:cNvPr id="23" name="Lekerekített téglalap 21">
            <a:extLst>
              <a:ext uri="{FF2B5EF4-FFF2-40B4-BE49-F238E27FC236}">
                <a16:creationId xmlns:a16="http://schemas.microsoft.com/office/drawing/2014/main" id="{EB1E0C88-CDD4-8D33-2349-4A6435F8E770}"/>
              </a:ext>
            </a:extLst>
          </p:cNvPr>
          <p:cNvSpPr/>
          <p:nvPr/>
        </p:nvSpPr>
        <p:spPr>
          <a:xfrm>
            <a:off x="509211" y="5799126"/>
            <a:ext cx="2160240" cy="8733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Következtetések, javaslatok</a:t>
            </a:r>
          </a:p>
        </p:txBody>
      </p:sp>
    </p:spTree>
    <p:extLst>
      <p:ext uri="{BB962C8B-B14F-4D97-AF65-F5344CB8AC3E}">
        <p14:creationId xmlns:p14="http://schemas.microsoft.com/office/powerpoint/2010/main" val="2362963218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806621D-E531-ED12-8B1F-A25600FD8FBE}"/>
              </a:ext>
            </a:extLst>
          </p:cNvPr>
          <p:cNvSpPr txBox="1">
            <a:spLocks/>
          </p:cNvSpPr>
          <p:nvPr/>
        </p:nvSpPr>
        <p:spPr>
          <a:xfrm>
            <a:off x="2649131" y="691816"/>
            <a:ext cx="6891109" cy="4556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R="0" lvl="0" indent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Demi" panose="020B07030201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/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b="1"/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r>
              <a:rPr lang="hu-HU" dirty="0"/>
              <a:t>A dolgozat főbb eredményei</a:t>
            </a:r>
            <a:endParaRPr lang="en-US" dirty="0"/>
          </a:p>
        </p:txBody>
      </p:sp>
      <p:sp>
        <p:nvSpPr>
          <p:cNvPr id="7" name="Lekerekített téglalap 12">
            <a:extLst>
              <a:ext uri="{FF2B5EF4-FFF2-40B4-BE49-F238E27FC236}">
                <a16:creationId xmlns:a16="http://schemas.microsoft.com/office/drawing/2014/main" id="{8AC17132-5A27-368D-7518-E708F1C148F7}"/>
              </a:ext>
            </a:extLst>
          </p:cNvPr>
          <p:cNvSpPr/>
          <p:nvPr/>
        </p:nvSpPr>
        <p:spPr>
          <a:xfrm>
            <a:off x="509211" y="1478646"/>
            <a:ext cx="2160240" cy="8733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Célkitűzések</a:t>
            </a:r>
          </a:p>
        </p:txBody>
      </p:sp>
      <p:sp>
        <p:nvSpPr>
          <p:cNvPr id="8" name="Lekerekített téglalap 18">
            <a:extLst>
              <a:ext uri="{FF2B5EF4-FFF2-40B4-BE49-F238E27FC236}">
                <a16:creationId xmlns:a16="http://schemas.microsoft.com/office/drawing/2014/main" id="{6B88F9C8-F580-0921-90BD-398F0EEC02A2}"/>
              </a:ext>
            </a:extLst>
          </p:cNvPr>
          <p:cNvSpPr/>
          <p:nvPr/>
        </p:nvSpPr>
        <p:spPr>
          <a:xfrm>
            <a:off x="509211" y="2558766"/>
            <a:ext cx="2160240" cy="8733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Elméleti háttér</a:t>
            </a:r>
          </a:p>
        </p:txBody>
      </p:sp>
      <p:sp>
        <p:nvSpPr>
          <p:cNvPr id="9" name="Lekerekített téglalap 19">
            <a:extLst>
              <a:ext uri="{FF2B5EF4-FFF2-40B4-BE49-F238E27FC236}">
                <a16:creationId xmlns:a16="http://schemas.microsoft.com/office/drawing/2014/main" id="{FD046D27-F485-450E-71D1-33A5952C3E0D}"/>
              </a:ext>
            </a:extLst>
          </p:cNvPr>
          <p:cNvSpPr/>
          <p:nvPr/>
        </p:nvSpPr>
        <p:spPr>
          <a:xfrm>
            <a:off x="509211" y="3638886"/>
            <a:ext cx="2160240" cy="873313"/>
          </a:xfrm>
          <a:prstGeom prst="roundRect">
            <a:avLst>
              <a:gd name="adj" fmla="val 0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Anyag és módszer</a:t>
            </a:r>
          </a:p>
        </p:txBody>
      </p:sp>
      <p:sp>
        <p:nvSpPr>
          <p:cNvPr id="10" name="Lekerekített téglalap 20">
            <a:extLst>
              <a:ext uri="{FF2B5EF4-FFF2-40B4-BE49-F238E27FC236}">
                <a16:creationId xmlns:a16="http://schemas.microsoft.com/office/drawing/2014/main" id="{B5592311-F5DD-269C-F66B-C50A0731EEA8}"/>
              </a:ext>
            </a:extLst>
          </p:cNvPr>
          <p:cNvSpPr/>
          <p:nvPr/>
        </p:nvSpPr>
        <p:spPr>
          <a:xfrm>
            <a:off x="509211" y="4719006"/>
            <a:ext cx="2160240" cy="873313"/>
          </a:xfrm>
          <a:prstGeom prst="roundRect">
            <a:avLst>
              <a:gd name="adj" fmla="val 847"/>
            </a:avLst>
          </a:prstGeom>
          <a:solidFill>
            <a:srgbClr val="151F39"/>
          </a:solidFill>
          <a:ln>
            <a:solidFill>
              <a:srgbClr val="151F39"/>
            </a:solidFill>
          </a:ln>
          <a:effectLst/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prstClr val="white"/>
                </a:solidFill>
                <a:latin typeface="Franklin Gothic Medium" panose="020B0603020102020204" pitchFamily="34" charset="0"/>
              </a:rPr>
              <a:t>Elemzés és eredmények</a:t>
            </a:r>
          </a:p>
        </p:txBody>
      </p:sp>
      <p:sp>
        <p:nvSpPr>
          <p:cNvPr id="11" name="Lekerekített téglalap 21">
            <a:extLst>
              <a:ext uri="{FF2B5EF4-FFF2-40B4-BE49-F238E27FC236}">
                <a16:creationId xmlns:a16="http://schemas.microsoft.com/office/drawing/2014/main" id="{57F83E42-F675-312C-BE6D-089A2B68B7E8}"/>
              </a:ext>
            </a:extLst>
          </p:cNvPr>
          <p:cNvSpPr/>
          <p:nvPr/>
        </p:nvSpPr>
        <p:spPr>
          <a:xfrm>
            <a:off x="509211" y="5799126"/>
            <a:ext cx="2160240" cy="8733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Következtetések, javaslatok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3D239E5D-AA3E-31D4-5F62-35F0DBF1B5EF}"/>
              </a:ext>
            </a:extLst>
          </p:cNvPr>
          <p:cNvSpPr txBox="1">
            <a:spLocks/>
          </p:cNvSpPr>
          <p:nvPr/>
        </p:nvSpPr>
        <p:spPr>
          <a:xfrm>
            <a:off x="3246120" y="1359314"/>
            <a:ext cx="8559800" cy="3684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Franklin Gothic Medium" panose="020B0603020102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  <a:p>
            <a:pPr marL="0" indent="0">
              <a:buNone/>
            </a:pPr>
            <a:r>
              <a:rPr lang="hu-HU" sz="1600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E</a:t>
            </a:r>
            <a:r>
              <a:rPr lang="hu-HU" sz="1600" b="1" baseline="-25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1</a:t>
            </a:r>
            <a:r>
              <a:rPr lang="hu-HU" sz="16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: </a:t>
            </a:r>
          </a:p>
          <a:p>
            <a:pPr marL="0" indent="0">
              <a:buNone/>
            </a:pPr>
            <a:r>
              <a:rPr lang="hu-HU" sz="16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Röviden, vázlatosan mindegyikről! </a:t>
            </a:r>
          </a:p>
          <a:p>
            <a:endParaRPr lang="hu-HU" sz="1600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r>
              <a:rPr lang="hu-HU" sz="1600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E</a:t>
            </a:r>
            <a:r>
              <a:rPr lang="hu-HU" sz="1600" b="1" baseline="-25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2</a:t>
            </a:r>
            <a:r>
              <a:rPr lang="hu-HU" sz="16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: </a:t>
            </a:r>
          </a:p>
          <a:p>
            <a:endParaRPr lang="hu-HU" sz="1600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r>
              <a:rPr lang="hu-HU" sz="1600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E</a:t>
            </a:r>
            <a:r>
              <a:rPr lang="hu-HU" sz="1600" b="1" baseline="-25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3</a:t>
            </a:r>
            <a:r>
              <a:rPr lang="hu-HU" sz="16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: </a:t>
            </a:r>
          </a:p>
          <a:p>
            <a:endParaRPr lang="hu-HU" sz="1600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r>
              <a:rPr lang="hu-HU" sz="1600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E</a:t>
            </a:r>
            <a:r>
              <a:rPr lang="hu-HU" sz="1600" b="1" baseline="-25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4</a:t>
            </a:r>
            <a:r>
              <a:rPr lang="hu-HU" sz="16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776274994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NNG">
      <a:dk1>
        <a:srgbClr val="000000"/>
      </a:dk1>
      <a:lt1>
        <a:srgbClr val="FFFFFF"/>
      </a:lt1>
      <a:dk2>
        <a:srgbClr val="006EB6"/>
      </a:dk2>
      <a:lt2>
        <a:srgbClr val="E7E6E6"/>
      </a:lt2>
      <a:accent1>
        <a:srgbClr val="006CA9"/>
      </a:accent1>
      <a:accent2>
        <a:srgbClr val="009EE0"/>
      </a:accent2>
      <a:accent3>
        <a:srgbClr val="A5A5A5"/>
      </a:accent3>
      <a:accent4>
        <a:srgbClr val="00022A"/>
      </a:accent4>
      <a:accent5>
        <a:srgbClr val="D9D9D5"/>
      </a:accent5>
      <a:accent6>
        <a:srgbClr val="FF7548"/>
      </a:accent6>
      <a:hlink>
        <a:srgbClr val="009DDF"/>
      </a:hlink>
      <a:folHlink>
        <a:srgbClr val="006EB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2575</TotalTime>
  <Words>711</Words>
  <Application>Microsoft Office PowerPoint</Application>
  <PresentationFormat>Szélesvásznú</PresentationFormat>
  <Paragraphs>150</Paragraphs>
  <Slides>13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5</vt:i4>
      </vt:variant>
      <vt:variant>
        <vt:lpstr>Diacímek</vt:lpstr>
      </vt:variant>
      <vt:variant>
        <vt:i4>13</vt:i4>
      </vt:variant>
    </vt:vector>
  </HeadingPairs>
  <TitlesOfParts>
    <vt:vector size="26" baseType="lpstr">
      <vt:lpstr>Arial</vt:lpstr>
      <vt:lpstr>Calibri</vt:lpstr>
      <vt:lpstr>Calibri Light</vt:lpstr>
      <vt:lpstr>Franklin Gothic Demi</vt:lpstr>
      <vt:lpstr>Franklin Gothic Demi Cond</vt:lpstr>
      <vt:lpstr>Franklin Gothic Medium</vt:lpstr>
      <vt:lpstr>Open Sans</vt:lpstr>
      <vt:lpstr>Open Sans Light</vt:lpstr>
      <vt:lpstr>2_Office Theme</vt:lpstr>
      <vt:lpstr>3_Office Theme</vt:lpstr>
      <vt:lpstr>4_Office Theme</vt:lpstr>
      <vt:lpstr>5_Office Theme</vt:lpstr>
      <vt:lpstr>Office Theme</vt:lpstr>
      <vt:lpstr>Hallgató neve; Neptun kódja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János Dr. Varga</cp:lastModifiedBy>
  <cp:revision>158</cp:revision>
  <cp:lastPrinted>2019-02-21T16:25:53Z</cp:lastPrinted>
  <dcterms:created xsi:type="dcterms:W3CDTF">2019-01-21T14:36:44Z</dcterms:created>
  <dcterms:modified xsi:type="dcterms:W3CDTF">2023-04-12T09:37:11Z</dcterms:modified>
</cp:coreProperties>
</file>