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  <p:sldMasterId id="2147483767" r:id="rId5"/>
  </p:sldMasterIdLst>
  <p:notesMasterIdLst>
    <p:notesMasterId r:id="rId22"/>
  </p:notesMasterIdLst>
  <p:sldIdLst>
    <p:sldId id="272" r:id="rId6"/>
    <p:sldId id="286" r:id="rId7"/>
    <p:sldId id="289" r:id="rId8"/>
    <p:sldId id="290" r:id="rId9"/>
    <p:sldId id="291" r:id="rId10"/>
    <p:sldId id="299" r:id="rId11"/>
    <p:sldId id="296" r:id="rId12"/>
    <p:sldId id="293" r:id="rId13"/>
    <p:sldId id="297" r:id="rId14"/>
    <p:sldId id="298" r:id="rId15"/>
    <p:sldId id="300" r:id="rId16"/>
    <p:sldId id="292" r:id="rId17"/>
    <p:sldId id="294" r:id="rId18"/>
    <p:sldId id="301" r:id="rId19"/>
    <p:sldId id="303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F41AC-DFBA-49C0-A141-691123078B64}" v="2" dt="2022-04-25T10:14:12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75" d="100"/>
          <a:sy n="75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sz&#233;k\Tant&#225;rgyak\Kutat&#225;sm&#243;dszertan\Seg&#233;danyagok\Pointeres%20felm&#233;r&#233;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7222222222225"/>
          <c:y val="5.7870370370370385E-2"/>
          <c:w val="0.52222222222222159"/>
          <c:h val="0.87037037037037146"/>
        </c:manualLayout>
      </c:layout>
      <c:pieChart>
        <c:varyColors val="1"/>
        <c:ser>
          <c:idx val="0"/>
          <c:order val="0"/>
          <c:explosion val="10"/>
          <c:dPt>
            <c:idx val="3"/>
            <c:bubble3D val="0"/>
            <c:explosion val="33"/>
            <c:extLst>
              <c:ext xmlns:c16="http://schemas.microsoft.com/office/drawing/2014/chart" uri="{C3380CC4-5D6E-409C-BE32-E72D297353CC}">
                <c16:uniqueId val="{00000001-9EA4-4E52-AADE-791FE60F6E86}"/>
              </c:ext>
            </c:extLst>
          </c:dPt>
          <c:dPt>
            <c:idx val="4"/>
            <c:bubble3D val="0"/>
            <c:explosion val="42"/>
            <c:extLst>
              <c:ext xmlns:c16="http://schemas.microsoft.com/office/drawing/2014/chart" uri="{C3380CC4-5D6E-409C-BE32-E72D297353CC}">
                <c16:uniqueId val="{00000003-9EA4-4E52-AADE-791FE60F6E86}"/>
              </c:ext>
            </c:extLst>
          </c:dPt>
          <c:dLbls>
            <c:dLbl>
              <c:idx val="0"/>
              <c:layout>
                <c:manualLayout>
                  <c:x val="5.8333333333333494E-2"/>
                  <c:y val="0"/>
                </c:manualLayout>
              </c:layout>
              <c:tx>
                <c:rich>
                  <a:bodyPr/>
                  <a:lstStyle/>
                  <a:p>
                    <a:fld id="{3F4FC92A-4801-4B90-9B47-EB59F568A584}" type="CATEGORYNAME">
                      <a:rPr lang="sv-SE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sv-SE" baseline="0" dirty="0"/>
                      <a:t>
</a:t>
                    </a:r>
                    <a:fld id="{E5315213-17A8-48A5-84A0-18909FCDD46E}" type="PERCENTAGE">
                      <a:rPr lang="sv-SE" baseline="0">
                        <a:solidFill>
                          <a:srgbClr val="002060"/>
                        </a:solidFill>
                      </a:rPr>
                      <a:pPr/>
                      <a:t>[SZÁZALÉK]</a:t>
                    </a:fld>
                    <a:endParaRPr lang="sv-SE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A4-4E52-AADE-791FE60F6E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6289AD-8375-4751-94B5-451D099F661B}" type="CATEGORYNAME">
                      <a:rPr lang="en-US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en-US" baseline="0" dirty="0"/>
                      <a:t>
</a:t>
                    </a:r>
                    <a:fld id="{4E5A9C09-B160-4CE1-A848-D732EF09F95B}" type="PERCENTAGE">
                      <a:rPr lang="en-US" baseline="0">
                        <a:solidFill>
                          <a:srgbClr val="002060"/>
                        </a:solidFill>
                      </a:rPr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95-4F43-A4C2-D0B29F0552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B70A5DE-05E2-433B-A39D-C97A05535299}" type="CATEGORYNAME">
                      <a:rPr lang="en-US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en-US" baseline="0" dirty="0"/>
                      <a:t>
</a:t>
                    </a:r>
                    <a:fld id="{336D70C9-D2C5-47D7-8DAE-18B640CBCBD0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95-4F43-A4C2-D0B29F0552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4DCF899-16C4-44EA-9A37-C40BA411AD07}" type="CATEGORYNAME">
                      <a:rPr lang="en-US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en-US" baseline="0" dirty="0"/>
                      <a:t>
</a:t>
                    </a:r>
                    <a:fld id="{3CE6A18E-28B1-4233-8430-0EB53F32E716}" type="PERCENTAGE">
                      <a:rPr lang="en-US" baseline="0">
                        <a:solidFill>
                          <a:srgbClr val="002060"/>
                        </a:solidFill>
                      </a:rPr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A4-4E52-AADE-791FE60F6E8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Munka1!$B$96:$B$99</c:f>
              <c:strCache>
                <c:ptCount val="4"/>
                <c:pt idx="0">
                  <c:v>5 ezer forint alatt</c:v>
                </c:pt>
                <c:pt idx="1">
                  <c:v>5 és 10 ezer forint között</c:v>
                </c:pt>
                <c:pt idx="2">
                  <c:v>10 és 15 ezer forint között</c:v>
                </c:pt>
                <c:pt idx="3">
                  <c:v>20 ezer forint felett</c:v>
                </c:pt>
              </c:strCache>
            </c:strRef>
          </c:cat>
          <c:val>
            <c:numRef>
              <c:f>Munka1!$C$96:$C$99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A4-4E52-AADE-791FE60F6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0"/>
      </c:pieChart>
    </c:plotArea>
    <c:plotVisOnly val="1"/>
    <c:dispBlanksAs val="gap"/>
    <c:showDLblsOverMax val="0"/>
  </c:chart>
  <c:txPr>
    <a:bodyPr/>
    <a:lstStyle/>
    <a:p>
      <a:pPr>
        <a:defRPr sz="140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E-4B4D-BAF4-18F457B75EE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E-4B4D-BAF4-18F457B7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05032"/>
        <c:axId val="172927536"/>
      </c:areaChart>
      <c:barChart>
        <c:barDir val="col"/>
        <c:grouping val="clustered"/>
        <c:varyColors val="0"/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E-4B4D-BAF4-18F457B7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05032"/>
        <c:axId val="172927536"/>
      </c:barChart>
      <c:catAx>
        <c:axId val="21180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172927536"/>
        <c:crosses val="autoZero"/>
        <c:auto val="1"/>
        <c:lblAlgn val="ctr"/>
        <c:lblOffset val="100"/>
        <c:noMultiLvlLbl val="0"/>
      </c:catAx>
      <c:valAx>
        <c:axId val="17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1180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title>
    <c:autoTitleDeleted val="0"/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1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A-4D38-A9FB-DF3E2EB87EBD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1A-4D38-A9FB-DF3E2EB87EBD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1A-4D38-A9FB-DF3E2EB87EBD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270408712"/>
        <c:axId val="270409104"/>
        <c:axId val="174773456"/>
      </c:surfaceChart>
      <c:catAx>
        <c:axId val="270408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270409104"/>
        <c:crosses val="autoZero"/>
        <c:auto val="1"/>
        <c:lblAlgn val="ctr"/>
        <c:lblOffset val="100"/>
        <c:noMultiLvlLbl val="0"/>
      </c:catAx>
      <c:valAx>
        <c:axId val="27040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270408712"/>
        <c:crosses val="autoZero"/>
        <c:crossBetween val="midCat"/>
      </c:valAx>
      <c:serAx>
        <c:axId val="1747734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27040910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hu-H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Mennyiség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Munka1!$B$2:$B$6</c:f>
              <c:numCache>
                <c:formatCode>General</c:formatCode>
                <c:ptCount val="5"/>
                <c:pt idx="0">
                  <c:v>70</c:v>
                </c:pt>
                <c:pt idx="1">
                  <c:v>120</c:v>
                </c:pt>
                <c:pt idx="2">
                  <c:v>150</c:v>
                </c:pt>
                <c:pt idx="3">
                  <c:v>135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4-45CC-9E25-5B7BC58B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991400"/>
        <c:axId val="268004096"/>
      </c:barChart>
      <c:stockChart>
        <c:ser>
          <c:idx val="1"/>
          <c:order val="1"/>
          <c:tx>
            <c:strRef>
              <c:f>Munka1!$C$1</c:f>
              <c:strCache>
                <c:ptCount val="1"/>
                <c:pt idx="0">
                  <c:v>Nyitó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Munka1!$C$2:$C$6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64-45CC-9E25-5B7BC58B7B1C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Maximum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Munka1!$D$2:$D$6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64-45CC-9E25-5B7BC58B7B1C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Minimum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Munka1!$E$2:$E$6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64-45CC-9E25-5B7BC58B7B1C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Záró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Munka1!$F$2:$F$6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64-45CC-9E25-5B7BC58B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268004488"/>
        <c:axId val="268004880"/>
      </c:stockChart>
      <c:dateAx>
        <c:axId val="2069914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68004096"/>
        <c:crosses val="autoZero"/>
        <c:auto val="1"/>
        <c:lblOffset val="100"/>
        <c:baseTimeUnit val="days"/>
      </c:dateAx>
      <c:valAx>
        <c:axId val="26800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06991400"/>
        <c:crosses val="autoZero"/>
        <c:crossBetween val="between"/>
      </c:valAx>
      <c:valAx>
        <c:axId val="26800488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68004488"/>
        <c:crosses val="max"/>
        <c:crossBetween val="between"/>
      </c:valAx>
      <c:dateAx>
        <c:axId val="2680044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6800488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3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54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99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36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1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22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85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68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6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015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47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285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26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9904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40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6B77-3FC3-A04F-9C6A-B25B169093B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7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2735422"/>
            <a:ext cx="10220325" cy="556101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A TDK dolgozat címe </a:t>
            </a:r>
            <a:endParaRPr lang="en-US" sz="4000" b="1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FA8489-1842-495E-B119-FC4CEF52BD2A}"/>
              </a:ext>
            </a:extLst>
          </p:cNvPr>
          <p:cNvSpPr txBox="1">
            <a:spLocks/>
          </p:cNvSpPr>
          <p:nvPr/>
        </p:nvSpPr>
        <p:spPr>
          <a:xfrm>
            <a:off x="838200" y="4095829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hu-HU" sz="2000" dirty="0"/>
              <a:t>Hallgató neve</a:t>
            </a:r>
          </a:p>
          <a:p>
            <a:pPr>
              <a:lnSpc>
                <a:spcPct val="114000"/>
              </a:lnSpc>
            </a:pPr>
            <a:r>
              <a:rPr lang="hu-HU" sz="2000" dirty="0" err="1"/>
              <a:t>Neptun</a:t>
            </a:r>
            <a:r>
              <a:rPr lang="hu-HU" sz="2000" dirty="0"/>
              <a:t> kód</a:t>
            </a:r>
          </a:p>
          <a:p>
            <a:endParaRPr lang="hu-HU" sz="2000" dirty="0"/>
          </a:p>
          <a:p>
            <a:r>
              <a:rPr lang="hu-HU" sz="2000" dirty="0"/>
              <a:t>Konzulens neve</a:t>
            </a: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CC8090-158F-4DE6-9E1F-5FD359C050B8}"/>
              </a:ext>
            </a:extLst>
          </p:cNvPr>
          <p:cNvSpPr txBox="1">
            <a:spLocks/>
          </p:cNvSpPr>
          <p:nvPr/>
        </p:nvSpPr>
        <p:spPr>
          <a:xfrm>
            <a:off x="806421" y="6174944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Budapest, dátum</a:t>
            </a:r>
            <a:endParaRPr lang="en-US" sz="20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1" name="Kép 10" descr="A képen rajz látható&#10;&#10;Automatikusan generált leírás">
            <a:extLst>
              <a:ext uri="{FF2B5EF4-FFF2-40B4-BE49-F238E27FC236}">
                <a16:creationId xmlns:a16="http://schemas.microsoft.com/office/drawing/2014/main" id="{A4880AD4-9E6F-43BF-B402-5236F99E42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54" y="530679"/>
            <a:ext cx="2710543" cy="5106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3B6CF1-46B1-483C-9352-C46EF1D2B77D}"/>
              </a:ext>
            </a:extLst>
          </p:cNvPr>
          <p:cNvSpPr txBox="1">
            <a:spLocks/>
          </p:cNvSpPr>
          <p:nvPr/>
        </p:nvSpPr>
        <p:spPr>
          <a:xfrm>
            <a:off x="838200" y="507949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133475" y="3924299"/>
            <a:ext cx="8010525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Hallgató neve</a:t>
            </a:r>
          </a:p>
          <a:p>
            <a:pPr>
              <a:lnSpc>
                <a:spcPct val="114000"/>
              </a:lnSpc>
            </a:pPr>
            <a:r>
              <a:rPr lang="hu-HU" sz="2000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Neptun</a:t>
            </a: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 kód</a:t>
            </a:r>
          </a:p>
          <a:p>
            <a:endParaRPr lang="hu-HU" sz="2000" dirty="0">
              <a:solidFill>
                <a:srgbClr val="002060"/>
              </a:solidFill>
            </a:endParaRPr>
          </a:p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Konzulens neve</a:t>
            </a:r>
            <a:endParaRPr lang="en-US" sz="20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93B6CF1-46B1-483C-9352-C46EF1D2B77D}"/>
              </a:ext>
            </a:extLst>
          </p:cNvPr>
          <p:cNvSpPr txBox="1">
            <a:spLocks/>
          </p:cNvSpPr>
          <p:nvPr/>
        </p:nvSpPr>
        <p:spPr>
          <a:xfrm>
            <a:off x="1438274" y="521237"/>
            <a:ext cx="10372725" cy="78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2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XX. Tudományos Diákköri Konferencia az Óbudai Egyetemen</a:t>
            </a:r>
            <a:endParaRPr lang="en-US" sz="24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132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Forrás: saját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7CE13E8-AAF8-475A-B0F2-85235DFD3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147472"/>
              </p:ext>
            </p:extLst>
          </p:nvPr>
        </p:nvGraphicFramePr>
        <p:xfrm>
          <a:off x="3846353" y="1413580"/>
          <a:ext cx="6888481" cy="505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CAA37B01-29C9-3A54-B807-8AEB96B9D49E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Forrás: saját szerkesztés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ED62B79-C9E7-CD8E-3E20-DB5810F48603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IV.</a:t>
            </a:r>
            <a:endParaRPr lang="en-US" dirty="0"/>
          </a:p>
        </p:txBody>
      </p:sp>
      <p:sp>
        <p:nvSpPr>
          <p:cNvPr id="8" name="Lekerekített téglalap 12">
            <a:extLst>
              <a:ext uri="{FF2B5EF4-FFF2-40B4-BE49-F238E27FC236}">
                <a16:creationId xmlns:a16="http://schemas.microsoft.com/office/drawing/2014/main" id="{327533D5-5E6B-BC2B-57A3-EA23EEC7BD99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9" name="Lekerekített téglalap 18">
            <a:extLst>
              <a:ext uri="{FF2B5EF4-FFF2-40B4-BE49-F238E27FC236}">
                <a16:creationId xmlns:a16="http://schemas.microsoft.com/office/drawing/2014/main" id="{4FF53A12-F720-8A48-7DF3-296616619B6B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21" name="Lekerekített téglalap 19">
            <a:extLst>
              <a:ext uri="{FF2B5EF4-FFF2-40B4-BE49-F238E27FC236}">
                <a16:creationId xmlns:a16="http://schemas.microsoft.com/office/drawing/2014/main" id="{897B2A81-94AF-6D27-9772-C29FF331E244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22" name="Lekerekített téglalap 20">
            <a:extLst>
              <a:ext uri="{FF2B5EF4-FFF2-40B4-BE49-F238E27FC236}">
                <a16:creationId xmlns:a16="http://schemas.microsoft.com/office/drawing/2014/main" id="{719575BB-B917-ADD7-D3DA-A0FA060C6649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23" name="Lekerekített téglalap 21">
            <a:extLst>
              <a:ext uri="{FF2B5EF4-FFF2-40B4-BE49-F238E27FC236}">
                <a16:creationId xmlns:a16="http://schemas.microsoft.com/office/drawing/2014/main" id="{EB1E0C88-CDD4-8D33-2349-4A6435F8E77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</p:spTree>
    <p:extLst>
      <p:ext uri="{BB962C8B-B14F-4D97-AF65-F5344CB8AC3E}">
        <p14:creationId xmlns:p14="http://schemas.microsoft.com/office/powerpoint/2010/main" val="71136628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132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Forrás: saját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ED62B79-C9E7-CD8E-3E20-DB5810F48603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hipotézisvizsgálat eredményei</a:t>
            </a:r>
            <a:endParaRPr lang="en-US" dirty="0"/>
          </a:p>
        </p:txBody>
      </p:sp>
      <p:sp>
        <p:nvSpPr>
          <p:cNvPr id="8" name="Lekerekített téglalap 12">
            <a:extLst>
              <a:ext uri="{FF2B5EF4-FFF2-40B4-BE49-F238E27FC236}">
                <a16:creationId xmlns:a16="http://schemas.microsoft.com/office/drawing/2014/main" id="{327533D5-5E6B-BC2B-57A3-EA23EEC7BD99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9" name="Lekerekített téglalap 18">
            <a:extLst>
              <a:ext uri="{FF2B5EF4-FFF2-40B4-BE49-F238E27FC236}">
                <a16:creationId xmlns:a16="http://schemas.microsoft.com/office/drawing/2014/main" id="{4FF53A12-F720-8A48-7DF3-296616619B6B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21" name="Lekerekített téglalap 19">
            <a:extLst>
              <a:ext uri="{FF2B5EF4-FFF2-40B4-BE49-F238E27FC236}">
                <a16:creationId xmlns:a16="http://schemas.microsoft.com/office/drawing/2014/main" id="{897B2A81-94AF-6D27-9772-C29FF331E244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22" name="Lekerekített téglalap 20">
            <a:extLst>
              <a:ext uri="{FF2B5EF4-FFF2-40B4-BE49-F238E27FC236}">
                <a16:creationId xmlns:a16="http://schemas.microsoft.com/office/drawing/2014/main" id="{719575BB-B917-ADD7-D3DA-A0FA060C6649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23" name="Lekerekített téglalap 21">
            <a:extLst>
              <a:ext uri="{FF2B5EF4-FFF2-40B4-BE49-F238E27FC236}">
                <a16:creationId xmlns:a16="http://schemas.microsoft.com/office/drawing/2014/main" id="{EB1E0C88-CDD4-8D33-2349-4A6435F8E77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40CC3E98-6E77-0E8E-B65D-3DA7A3BE4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36321"/>
              </p:ext>
            </p:extLst>
          </p:nvPr>
        </p:nvGraphicFramePr>
        <p:xfrm>
          <a:off x="3119121" y="1488806"/>
          <a:ext cx="8473440" cy="482650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24480">
                  <a:extLst>
                    <a:ext uri="{9D8B030D-6E8A-4147-A177-3AD203B41FA5}">
                      <a16:colId xmlns:a16="http://schemas.microsoft.com/office/drawing/2014/main" val="2808718817"/>
                    </a:ext>
                  </a:extLst>
                </a:gridCol>
                <a:gridCol w="2824480">
                  <a:extLst>
                    <a:ext uri="{9D8B030D-6E8A-4147-A177-3AD203B41FA5}">
                      <a16:colId xmlns:a16="http://schemas.microsoft.com/office/drawing/2014/main" val="1335543567"/>
                    </a:ext>
                  </a:extLst>
                </a:gridCol>
                <a:gridCol w="2824480">
                  <a:extLst>
                    <a:ext uri="{9D8B030D-6E8A-4147-A177-3AD203B41FA5}">
                      <a16:colId xmlns:a16="http://schemas.microsoft.com/office/drawing/2014/main" val="2618090946"/>
                    </a:ext>
                  </a:extLst>
                </a:gridCol>
              </a:tblGrid>
              <a:tr h="808881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H</a:t>
                      </a:r>
                      <a:r>
                        <a:rPr lang="hu-HU" sz="1400" b="0" baseline="-2500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1</a:t>
                      </a:r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: Írja ide a hipotézist!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H</a:t>
                      </a:r>
                      <a:r>
                        <a:rPr lang="hu-HU" sz="1400" b="0" baseline="-2500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: Írja ide a hipotézist!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H</a:t>
                      </a:r>
                      <a:r>
                        <a:rPr lang="hu-HU" sz="1400" b="0" baseline="-2500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: Írja ide a hipotézist!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595422"/>
                  </a:ext>
                </a:extLst>
              </a:tr>
              <a:tr h="947234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Igazolást nyert.</a:t>
                      </a:r>
                    </a:p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Részben nyert igazolást.</a:t>
                      </a:r>
                    </a:p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Nem igazolódott be.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Igazolást nyert.</a:t>
                      </a:r>
                    </a:p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Részben nyert igazolást.</a:t>
                      </a:r>
                    </a:p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Nem igazolódott be.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Igazolást nyert.</a:t>
                      </a:r>
                    </a:p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Részben nyert igazolást.</a:t>
                      </a:r>
                    </a:p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Nem igazolódott be.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45254"/>
                  </a:ext>
                </a:extLst>
              </a:tr>
              <a:tr h="3070391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Indoklás (röviden, vázlatosan):</a:t>
                      </a:r>
                    </a:p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Magyarázza meg, hogy mi támasztja alá a hipotézisét vagy mi cáfolja meg azt!? Indokoljon a szakirodalom vagy a kutatási eredményeinek felhasználásával!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Indoklás (röviden, vázlatosan):</a:t>
                      </a:r>
                    </a:p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Magyarázza meg, hogy mi támasztja alá a hipotézisét vagy mi cáfolja meg azt!? Indokoljon a szakirodalom vagy a kutatási eredményeinek felhasználásával! </a:t>
                      </a:r>
                    </a:p>
                    <a:p>
                      <a:endParaRPr lang="hu-HU" sz="1400" b="0" dirty="0">
                        <a:solidFill>
                          <a:srgbClr val="00206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Indoklás (röviden, vázlatosan):</a:t>
                      </a:r>
                    </a:p>
                    <a:p>
                      <a:r>
                        <a:rPr lang="hu-HU" sz="1400" b="0" dirty="0">
                          <a:solidFill>
                            <a:srgbClr val="002060"/>
                          </a:solidFill>
                          <a:latin typeface="Franklin Gothic Medium" panose="020B0603020102020204" pitchFamily="34" charset="0"/>
                        </a:rPr>
                        <a:t>Magyarázza meg, hogy mi támasztja alá a hipotézisét vagy mi cáfolja meg azt!? Indokoljon a szakirodalom vagy a kutatási eredményeinek felhasználásával! </a:t>
                      </a:r>
                    </a:p>
                    <a:p>
                      <a:endParaRPr lang="hu-HU" sz="1400" b="0" dirty="0">
                        <a:solidFill>
                          <a:srgbClr val="00206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32816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141A4CA3-D4AF-4C19-AC24-694AD19230FF}"/>
              </a:ext>
            </a:extLst>
          </p:cNvPr>
          <p:cNvSpPr txBox="1"/>
          <p:nvPr/>
        </p:nvSpPr>
        <p:spPr>
          <a:xfrm>
            <a:off x="3283885" y="6345792"/>
            <a:ext cx="85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Ha nincsenek hipotézisei, ez a dia törlendő! Több hipotézis esetén nyisson új diát! </a:t>
            </a:r>
          </a:p>
        </p:txBody>
      </p:sp>
    </p:spTree>
    <p:extLst>
      <p:ext uri="{BB962C8B-B14F-4D97-AF65-F5344CB8AC3E}">
        <p14:creationId xmlns:p14="http://schemas.microsoft.com/office/powerpoint/2010/main" val="2676791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25315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1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Röviden, vázlatosan mindegyikről! </a:t>
            </a:r>
          </a:p>
          <a:p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3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pPr algn="just"/>
            <a:endParaRPr lang="en-US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16BE8CA-C4CF-49F8-837D-D905FD8422E6}"/>
              </a:ext>
            </a:extLst>
          </p:cNvPr>
          <p:cNvSpPr txBox="1">
            <a:spLocks/>
          </p:cNvSpPr>
          <p:nvPr/>
        </p:nvSpPr>
        <p:spPr>
          <a:xfrm>
            <a:off x="3246120" y="4412662"/>
            <a:ext cx="8678091" cy="1188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Emelje ki az új vagy újszerű eredményeket!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Magyarázat, hogy miért tekinthetők ezek újnak vagy újszerűnek!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Mi az új eredmény? Mi az újszerű eredmény? Ezeket külön szerepeltesse!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Mit adott Ön hozzá az eddig meglévő ismeretekhez, eredményekhez?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Röviden, vázlatosan!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Ha szükséges, nyisson új diát az eredmények bemutatására! </a:t>
            </a:r>
          </a:p>
          <a:p>
            <a:pPr algn="just"/>
            <a:endParaRPr lang="en-US" sz="18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Lekerekített téglalap 12">
            <a:extLst>
              <a:ext uri="{FF2B5EF4-FFF2-40B4-BE49-F238E27FC236}">
                <a16:creationId xmlns:a16="http://schemas.microsoft.com/office/drawing/2014/main" id="{9D7C948C-6407-4102-B7E8-63C37FE21228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5" name="Lekerekített téglalap 18">
            <a:extLst>
              <a:ext uri="{FF2B5EF4-FFF2-40B4-BE49-F238E27FC236}">
                <a16:creationId xmlns:a16="http://schemas.microsoft.com/office/drawing/2014/main" id="{0F742EA3-9D62-6696-014C-BF8B59C571A3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6" name="Lekerekített téglalap 19">
            <a:extLst>
              <a:ext uri="{FF2B5EF4-FFF2-40B4-BE49-F238E27FC236}">
                <a16:creationId xmlns:a16="http://schemas.microsoft.com/office/drawing/2014/main" id="{E292600E-5AF9-7D65-50E4-A3B72C985A1B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7" name="Lekerekített téglalap 20">
            <a:extLst>
              <a:ext uri="{FF2B5EF4-FFF2-40B4-BE49-F238E27FC236}">
                <a16:creationId xmlns:a16="http://schemas.microsoft.com/office/drawing/2014/main" id="{2ED6217F-AD3C-7D14-8A26-40B97007B641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8" name="Lekerekített téglalap 21">
            <a:extLst>
              <a:ext uri="{FF2B5EF4-FFF2-40B4-BE49-F238E27FC236}">
                <a16:creationId xmlns:a16="http://schemas.microsoft.com/office/drawing/2014/main" id="{E660BC93-0E71-E418-49E0-7DDC636BB08E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D13DD456-2011-D510-8C0C-665BAE224769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840494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tudományos munka új és/vagy újszerű eredményei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1638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Vázolja fel a tudományos munkája főbb következtetéseit!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Melyek a főbb megállapítások, tanulságok?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Mit tanulhatnak mások a kutatás eredményeiből?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Kik számára lehet hasznos ez a kutatás (és annak eredményei)?</a:t>
            </a:r>
          </a:p>
          <a:p>
            <a:pPr marL="0" indent="0">
              <a:buNone/>
            </a:pPr>
            <a:endParaRPr lang="hu-HU" sz="1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1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Röviden, vázlatosan mindegyikről! </a:t>
            </a:r>
          </a:p>
          <a:p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3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algn="just"/>
            <a:endParaRPr lang="en-US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B4779E-7451-7C21-9699-F8D65D861616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840494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Következtetések, kiemelt tanulságok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1021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B4779E-7451-7C21-9699-F8D65D861616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840494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Javaslattétel és </a:t>
            </a:r>
            <a:r>
              <a:rPr lang="hu-HU"/>
              <a:t>jövőbeni irányok</a:t>
            </a:r>
            <a:endParaRPr lang="en-US" dirty="0"/>
          </a:p>
        </p:txBody>
      </p:sp>
      <p:sp>
        <p:nvSpPr>
          <p:cNvPr id="2" name="Lekerekített téglalap 12">
            <a:extLst>
              <a:ext uri="{FF2B5EF4-FFF2-40B4-BE49-F238E27FC236}">
                <a16:creationId xmlns:a16="http://schemas.microsoft.com/office/drawing/2014/main" id="{E5F08476-C8F2-4367-202F-151C8C4F56B9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4" name="Lekerekített téglalap 18">
            <a:extLst>
              <a:ext uri="{FF2B5EF4-FFF2-40B4-BE49-F238E27FC236}">
                <a16:creationId xmlns:a16="http://schemas.microsoft.com/office/drawing/2014/main" id="{CEB29617-E7E3-9BDD-564F-74A810E7F27F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5" name="Lekerekített téglalap 19">
            <a:extLst>
              <a:ext uri="{FF2B5EF4-FFF2-40B4-BE49-F238E27FC236}">
                <a16:creationId xmlns:a16="http://schemas.microsoft.com/office/drawing/2014/main" id="{D2A081E4-F844-710F-2C29-0E9E6D4FE629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7" name="Lekerekített téglalap 20">
            <a:extLst>
              <a:ext uri="{FF2B5EF4-FFF2-40B4-BE49-F238E27FC236}">
                <a16:creationId xmlns:a16="http://schemas.microsoft.com/office/drawing/2014/main" id="{2B93D313-55B3-ABFB-CC00-49F435067A03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8" name="Lekerekített téglalap 21">
            <a:extLst>
              <a:ext uri="{FF2B5EF4-FFF2-40B4-BE49-F238E27FC236}">
                <a16:creationId xmlns:a16="http://schemas.microsoft.com/office/drawing/2014/main" id="{7CBEF861-2E94-577C-1CC4-CAA456B65A91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8FA615C-BBE3-1332-D730-A6C8F04CF44A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Vázolja fel a javaslatait a témával összefüggésben!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 javaslattételt indoklás is kövesse! </a:t>
            </a:r>
          </a:p>
          <a:p>
            <a:pPr marL="0" indent="0">
              <a:buNone/>
            </a:pPr>
            <a:endParaRPr lang="hu-HU" sz="1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J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1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Röviden, vázlatosan mindegyikről! </a:t>
            </a:r>
          </a:p>
          <a:p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J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J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3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0" indent="0">
              <a:buNone/>
            </a:pP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 jövőben várhatóan mennyire lesz fontos a kutatás támája?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Milyen további kutatási lehetőségek rejlenek még ebben a témában?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Ön várhatóan fog-e foglalkozni még ezzel a témával a jövőben? </a:t>
            </a:r>
          </a:p>
          <a:p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algn="just"/>
            <a:endParaRPr lang="en-US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0618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558F31-B786-9AAE-88A3-5B06AAB8AA13}"/>
              </a:ext>
            </a:extLst>
          </p:cNvPr>
          <p:cNvSpPr txBox="1">
            <a:spLocks/>
          </p:cNvSpPr>
          <p:nvPr/>
        </p:nvSpPr>
        <p:spPr>
          <a:xfrm>
            <a:off x="1438275" y="2811780"/>
            <a:ext cx="7644764" cy="1234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Köszönöm a megtisztelő figyelmüket!</a:t>
            </a:r>
            <a:endParaRPr lang="en-US" sz="3600" b="1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6304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3356894-547A-1759-515A-1D0904C6D738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840494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bírálat(ok)</a:t>
            </a:r>
            <a:r>
              <a:rPr lang="hu-HU" dirty="0" err="1"/>
              <a:t>ban</a:t>
            </a:r>
            <a:r>
              <a:rPr lang="hu-HU" dirty="0"/>
              <a:t> szereplő kérdések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1843DAB-90F2-5B54-1379-3303682B15E7}"/>
              </a:ext>
            </a:extLst>
          </p:cNvPr>
          <p:cNvSpPr txBox="1">
            <a:spLocks/>
          </p:cNvSpPr>
          <p:nvPr/>
        </p:nvSpPr>
        <p:spPr>
          <a:xfrm>
            <a:off x="934062" y="2069184"/>
            <a:ext cx="10323875" cy="25315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?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1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Vezesse fel ide a bírálói kérdést! (Balra zárt forma) </a:t>
            </a:r>
          </a:p>
          <a:p>
            <a:pPr marL="0" indent="0">
              <a:buNone/>
            </a:pPr>
            <a:endParaRPr lang="hu-HU" sz="1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?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Vezesse fel ide a bírálói kérdést! (Balra zárt forma) </a:t>
            </a:r>
          </a:p>
          <a:p>
            <a:pPr marL="0" indent="0">
              <a:buNone/>
            </a:pP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8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?</a:t>
            </a:r>
            <a:r>
              <a:rPr lang="hu-HU" sz="18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3</a:t>
            </a: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Vezesse fel ide a bírálói kérdést! (Balra zárt forma) </a:t>
            </a:r>
          </a:p>
          <a:p>
            <a:pPr marL="0" indent="0">
              <a:buNone/>
            </a:pPr>
            <a:endParaRPr lang="hu-HU" sz="18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hu-H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8684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1542CB1B-9581-43DE-ADC8-CB198FD53565}"/>
              </a:ext>
            </a:extLst>
          </p:cNvPr>
          <p:cNvSpPr txBox="1"/>
          <p:nvPr/>
        </p:nvSpPr>
        <p:spPr>
          <a:xfrm>
            <a:off x="480193" y="6340678"/>
            <a:ext cx="179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Forrás: saját ábra</a:t>
            </a:r>
          </a:p>
        </p:txBody>
      </p:sp>
      <p:sp>
        <p:nvSpPr>
          <p:cNvPr id="19" name="Lekerekített téglalap 12">
            <a:extLst>
              <a:ext uri="{FF2B5EF4-FFF2-40B4-BE49-F238E27FC236}">
                <a16:creationId xmlns:a16="http://schemas.microsoft.com/office/drawing/2014/main" id="{98C68755-84E4-49CA-9670-F213BA9CF05B}"/>
              </a:ext>
            </a:extLst>
          </p:cNvPr>
          <p:cNvSpPr/>
          <p:nvPr/>
        </p:nvSpPr>
        <p:spPr>
          <a:xfrm>
            <a:off x="5015880" y="1212833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20" name="Lekerekített téglalap 18">
            <a:extLst>
              <a:ext uri="{FF2B5EF4-FFF2-40B4-BE49-F238E27FC236}">
                <a16:creationId xmlns:a16="http://schemas.microsoft.com/office/drawing/2014/main" id="{52B07FF4-1E6D-4991-B5A4-1B0457F74B9C}"/>
              </a:ext>
            </a:extLst>
          </p:cNvPr>
          <p:cNvSpPr/>
          <p:nvPr/>
        </p:nvSpPr>
        <p:spPr>
          <a:xfrm>
            <a:off x="5015880" y="2292953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21" name="Lekerekített téglalap 19">
            <a:extLst>
              <a:ext uri="{FF2B5EF4-FFF2-40B4-BE49-F238E27FC236}">
                <a16:creationId xmlns:a16="http://schemas.microsoft.com/office/drawing/2014/main" id="{8BA674BB-FDAF-47BB-8A60-FFF266C629C2}"/>
              </a:ext>
            </a:extLst>
          </p:cNvPr>
          <p:cNvSpPr/>
          <p:nvPr/>
        </p:nvSpPr>
        <p:spPr>
          <a:xfrm>
            <a:off x="5015880" y="3373073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22" name="Lekerekített téglalap 20">
            <a:extLst>
              <a:ext uri="{FF2B5EF4-FFF2-40B4-BE49-F238E27FC236}">
                <a16:creationId xmlns:a16="http://schemas.microsoft.com/office/drawing/2014/main" id="{D3DD44B8-9D15-4DD2-9C2B-91111273EEB6}"/>
              </a:ext>
            </a:extLst>
          </p:cNvPr>
          <p:cNvSpPr/>
          <p:nvPr/>
        </p:nvSpPr>
        <p:spPr>
          <a:xfrm>
            <a:off x="5015880" y="4453193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23" name="Lekerekített téglalap 21">
            <a:extLst>
              <a:ext uri="{FF2B5EF4-FFF2-40B4-BE49-F238E27FC236}">
                <a16:creationId xmlns:a16="http://schemas.microsoft.com/office/drawing/2014/main" id="{05915337-38B6-45FF-89F8-84D2A7B87978}"/>
              </a:ext>
            </a:extLst>
          </p:cNvPr>
          <p:cNvSpPr/>
          <p:nvPr/>
        </p:nvSpPr>
        <p:spPr>
          <a:xfrm>
            <a:off x="5015880" y="5533313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sp>
        <p:nvSpPr>
          <p:cNvPr id="6" name="Téglalap 5"/>
          <p:cNvSpPr/>
          <p:nvPr/>
        </p:nvSpPr>
        <p:spPr>
          <a:xfrm>
            <a:off x="475505" y="2978732"/>
            <a:ext cx="5620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A Bizottság köszöntése</a:t>
            </a:r>
          </a:p>
          <a:p>
            <a:r>
              <a:rPr lang="hu-HU" sz="24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Az előadás felépítése</a:t>
            </a:r>
            <a:endParaRPr lang="en-US" sz="2400" b="1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80193" y="3253859"/>
            <a:ext cx="2160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r>
              <a:rPr lang="hu-HU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Forrás: saját ábra</a:t>
            </a:r>
          </a:p>
        </p:txBody>
      </p:sp>
    </p:spTree>
    <p:extLst>
      <p:ext uri="{BB962C8B-B14F-4D97-AF65-F5344CB8AC3E}">
        <p14:creationId xmlns:p14="http://schemas.microsoft.com/office/powerpoint/2010/main" val="7140502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488891" y="147864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48889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48889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48889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48889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AFD191C-C3EA-4351-82AF-77B531B6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9131" y="691816"/>
            <a:ext cx="5157787" cy="455618"/>
          </a:xfrm>
        </p:spPr>
        <p:txBody>
          <a:bodyPr/>
          <a:lstStyle/>
          <a:p>
            <a:r>
              <a:rPr lang="hu-HU" b="1" dirty="0">
                <a:solidFill>
                  <a:srgbClr val="002060"/>
                </a:solidFill>
                <a:latin typeface="Franklin Gothic Demi" panose="020B0703020102020204" pitchFamily="34" charset="0"/>
              </a:rPr>
              <a:t>Problémafelvetés, célkitűzések</a:t>
            </a:r>
            <a:endParaRPr lang="en-US" b="1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94588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dolgozat (vagy a kutatás) célja(i) 1-2 mondatban megfogalmazva.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Miért választotta ezt a témát?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 a téma aktualitása? (tudományos, szakmai és mindennapi megközelítésben)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</a:t>
            </a:r>
            <a:r>
              <a:rPr lang="hu-HU" sz="2000" baseline="-25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</a:t>
            </a: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</a:t>
            </a:r>
            <a:r>
              <a:rPr lang="hu-HU" sz="2000" baseline="-25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</a:t>
            </a: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 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</a:t>
            </a:r>
            <a:r>
              <a:rPr lang="hu-HU" sz="2000" baseline="-25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</a:t>
            </a: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 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just"/>
            <a:endParaRPr lang="en-US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0771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359314"/>
            <a:ext cx="85598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hu-HU" sz="1600" dirty="0">
              <a:solidFill>
                <a:srgbClr val="002060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Első gondolat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Második gondolat</a:t>
            </a:r>
          </a:p>
          <a:p>
            <a:pPr algn="just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Harmadik gondolat </a:t>
            </a:r>
          </a:p>
          <a:p>
            <a:pPr algn="just"/>
            <a:endParaRPr lang="hu-HU" sz="20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Nem kell fogalmakat bemutatnia!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Azt írja le, hogy mit mutatott be a szak</a:t>
            </a: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irodalom segítségével, milyen forrásokat használt fel (például hazai vagy külföldi szerzők)!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Címszavakban fogalmazzon inkább!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Hány hivatkozást (forrást) használt fel?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Összegezze röviden a szakirodalmak jellegét és minőségét!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 a legfőbb következtetés ezekből? Mi a szakirodalmi munka eredménye?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0352411-6A5C-FE6C-2FA5-6321CAD1C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F8DA6E3-4C28-90AC-A4DA-32B5A7B2562F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Elméleti háttér rövid bemutatása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951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Milyen vizsgálati módszereket alkalmazott?</a:t>
            </a:r>
          </a:p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Mekkora volt a minta/ki volt az interjúalany?</a:t>
            </a:r>
          </a:p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Miért ezeket a módszereket választotta?</a:t>
            </a:r>
          </a:p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Mit vizsgált?</a:t>
            </a:r>
          </a:p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Milyen elemzési megoldásokat használt?</a:t>
            </a:r>
          </a:p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Milyen típusú kérdéseket tett fel? Miért? </a:t>
            </a:r>
          </a:p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Mennyire voltak kiértékelhetők a válaszok? </a:t>
            </a:r>
          </a:p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Volt-e valamilyen nehezítő tényező a kutatások során?</a:t>
            </a:r>
          </a:p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Mennyire tekinthető reprezentatívnak a kutatás?</a:t>
            </a:r>
          </a:p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Milyen formában gyűjtötte az adatok (például online vagy offline)?</a:t>
            </a:r>
          </a:p>
          <a:p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stb.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AB9D358-2A05-B4D9-AED8-225335594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0902839-DA32-4DAE-6343-74C4D8B7EBC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Anyag és módszer bemutatása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4709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Fogalmazzon röviden, tömören, áttekinthetően! 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 esetleg voltak hipotézisek, azokat is tüntesse fel egy mondatban, röviden, tételesen, egymás alá helyezve: 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        H</a:t>
            </a:r>
            <a:r>
              <a:rPr lang="hu-HU" sz="2000" baseline="-25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</a:t>
            </a: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        H</a:t>
            </a:r>
            <a:r>
              <a:rPr lang="hu-HU" sz="2000" baseline="-25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</a:t>
            </a: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        H</a:t>
            </a:r>
            <a:r>
              <a:rPr lang="hu-HU" sz="2000" baseline="-25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</a:t>
            </a: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</a:t>
            </a:r>
          </a:p>
          <a:p>
            <a:pPr marL="0" indent="0" algn="just">
              <a:buNone/>
            </a:pPr>
            <a:endParaRPr lang="hu-HU" sz="20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 nem voltak hipotézisek, ez a dia törlendő! 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 több hipotézise van, nyisson egy új diát ezeknek!  </a:t>
            </a:r>
            <a:endParaRPr lang="en-US" sz="20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0902839-DA32-4DAE-6343-74C4D8B7EBC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Anyag és módszer bemutatása 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1611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graphicFrame>
        <p:nvGraphicFramePr>
          <p:cNvPr id="9" name="Tartalom helye 5">
            <a:extLst>
              <a:ext uri="{FF2B5EF4-FFF2-40B4-BE49-F238E27FC236}">
                <a16:creationId xmlns:a16="http://schemas.microsoft.com/office/drawing/2014/main" id="{AC6F354F-4C85-4C5B-9933-EC13685FB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394760"/>
              </p:ext>
            </p:extLst>
          </p:nvPr>
        </p:nvGraphicFramePr>
        <p:xfrm>
          <a:off x="4072731" y="1320712"/>
          <a:ext cx="613092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Forrás: saját szerkesztés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F028FA4-26E2-0752-13F4-791397232E1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1395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EF4EBB1-D746-485A-80FF-9E3138B56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071031"/>
              </p:ext>
            </p:extLst>
          </p:nvPr>
        </p:nvGraphicFramePr>
        <p:xfrm>
          <a:off x="4364514" y="1463715"/>
          <a:ext cx="6096000" cy="482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16617950-B549-1FF8-8573-5BB98F88F7FD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Forrás: saját szerkesztés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6612584-9F95-BEA0-B72E-6E5115C6DABC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II.</a:t>
            </a:r>
            <a:endParaRPr lang="en-US" dirty="0"/>
          </a:p>
        </p:txBody>
      </p:sp>
      <p:sp>
        <p:nvSpPr>
          <p:cNvPr id="8" name="Lekerekített téglalap 12">
            <a:extLst>
              <a:ext uri="{FF2B5EF4-FFF2-40B4-BE49-F238E27FC236}">
                <a16:creationId xmlns:a16="http://schemas.microsoft.com/office/drawing/2014/main" id="{3F7C0A4F-F0DE-3AE8-F3EC-AA1B0E45E39F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9" name="Lekerekített téglalap 18">
            <a:extLst>
              <a:ext uri="{FF2B5EF4-FFF2-40B4-BE49-F238E27FC236}">
                <a16:creationId xmlns:a16="http://schemas.microsoft.com/office/drawing/2014/main" id="{6B8631CD-E450-4487-EEB9-806D93CA3255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21" name="Lekerekített téglalap 19">
            <a:extLst>
              <a:ext uri="{FF2B5EF4-FFF2-40B4-BE49-F238E27FC236}">
                <a16:creationId xmlns:a16="http://schemas.microsoft.com/office/drawing/2014/main" id="{824839CF-A58A-863D-9EC6-AB6B997E43E4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22" name="Lekerekített téglalap 20">
            <a:extLst>
              <a:ext uri="{FF2B5EF4-FFF2-40B4-BE49-F238E27FC236}">
                <a16:creationId xmlns:a16="http://schemas.microsoft.com/office/drawing/2014/main" id="{09BDC7F2-0A68-003D-5E9F-EB54B188EF33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23" name="Lekerekített téglalap 21">
            <a:extLst>
              <a:ext uri="{FF2B5EF4-FFF2-40B4-BE49-F238E27FC236}">
                <a16:creationId xmlns:a16="http://schemas.microsoft.com/office/drawing/2014/main" id="{ACBDACCE-2EDF-F42F-466E-8E4792C1048D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</p:spTree>
    <p:extLst>
      <p:ext uri="{BB962C8B-B14F-4D97-AF65-F5344CB8AC3E}">
        <p14:creationId xmlns:p14="http://schemas.microsoft.com/office/powerpoint/2010/main" val="47919043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A7133AD-629C-4817-A91B-D192B1603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034479"/>
              </p:ext>
            </p:extLst>
          </p:nvPr>
        </p:nvGraphicFramePr>
        <p:xfrm>
          <a:off x="3670082" y="1441848"/>
          <a:ext cx="7130732" cy="493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53C320D3-0E50-E613-9602-927C11D8FB67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Forrás: saját szerkesztés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28496AC-3BB7-D735-EF2B-FBDE46BB7AD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>
                <a:solidFill>
                  <a:srgbClr val="002060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III.</a:t>
            </a:r>
            <a:endParaRPr lang="en-US" dirty="0"/>
          </a:p>
        </p:txBody>
      </p:sp>
      <p:sp>
        <p:nvSpPr>
          <p:cNvPr id="7" name="Lekerekített téglalap 12">
            <a:extLst>
              <a:ext uri="{FF2B5EF4-FFF2-40B4-BE49-F238E27FC236}">
                <a16:creationId xmlns:a16="http://schemas.microsoft.com/office/drawing/2014/main" id="{67347687-E77E-ECCC-912D-46F30CB4CC5E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Célkitűzések</a:t>
            </a:r>
          </a:p>
        </p:txBody>
      </p:sp>
      <p:sp>
        <p:nvSpPr>
          <p:cNvPr id="8" name="Lekerekített téglalap 18">
            <a:extLst>
              <a:ext uri="{FF2B5EF4-FFF2-40B4-BE49-F238E27FC236}">
                <a16:creationId xmlns:a16="http://schemas.microsoft.com/office/drawing/2014/main" id="{B39F136C-FBF7-A742-293A-E7C6BFD73FBB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Elméleti háttér</a:t>
            </a:r>
          </a:p>
        </p:txBody>
      </p:sp>
      <p:sp>
        <p:nvSpPr>
          <p:cNvPr id="9" name="Lekerekített téglalap 19">
            <a:extLst>
              <a:ext uri="{FF2B5EF4-FFF2-40B4-BE49-F238E27FC236}">
                <a16:creationId xmlns:a16="http://schemas.microsoft.com/office/drawing/2014/main" id="{C0010875-08CC-CB4C-472F-D62AB91ADC94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Anyag és módszer</a:t>
            </a:r>
          </a:p>
        </p:txBody>
      </p:sp>
      <p:sp>
        <p:nvSpPr>
          <p:cNvPr id="21" name="Lekerekített téglalap 20">
            <a:extLst>
              <a:ext uri="{FF2B5EF4-FFF2-40B4-BE49-F238E27FC236}">
                <a16:creationId xmlns:a16="http://schemas.microsoft.com/office/drawing/2014/main" id="{36B57976-DAC2-B11D-C281-1B097AA38A9F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22" name="Lekerekített téglalap 21">
            <a:extLst>
              <a:ext uri="{FF2B5EF4-FFF2-40B4-BE49-F238E27FC236}">
                <a16:creationId xmlns:a16="http://schemas.microsoft.com/office/drawing/2014/main" id="{AF1BED6E-0874-9359-AAFC-81F1CDF11F2E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</p:spTree>
    <p:extLst>
      <p:ext uri="{BB962C8B-B14F-4D97-AF65-F5344CB8AC3E}">
        <p14:creationId xmlns:p14="http://schemas.microsoft.com/office/powerpoint/2010/main" val="139667558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916</Words>
  <Application>Microsoft Office PowerPoint</Application>
  <PresentationFormat>Szélesvásznú</PresentationFormat>
  <Paragraphs>228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Franklin Gothic Demi</vt:lpstr>
      <vt:lpstr>Franklin Gothic Demi Cond</vt:lpstr>
      <vt:lpstr>Franklin Gothic Medium</vt:lpstr>
      <vt:lpstr>Open Sans</vt:lpstr>
      <vt:lpstr>Open Sans Light</vt:lpstr>
      <vt:lpstr>2_Office Theme</vt:lpstr>
      <vt:lpstr>3_Office Theme</vt:lpstr>
      <vt:lpstr>4_Office Theme</vt:lpstr>
      <vt:lpstr>5_Office Theme</vt:lpstr>
      <vt:lpstr>Office Theme</vt:lpstr>
      <vt:lpstr>A TDK dolgozat címe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János Dr. Varga</cp:lastModifiedBy>
  <cp:revision>206</cp:revision>
  <cp:lastPrinted>2019-02-21T16:25:53Z</cp:lastPrinted>
  <dcterms:created xsi:type="dcterms:W3CDTF">2019-01-21T14:36:44Z</dcterms:created>
  <dcterms:modified xsi:type="dcterms:W3CDTF">2023-04-12T09:29:34Z</dcterms:modified>
</cp:coreProperties>
</file>