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695" r:id="rId5"/>
    <p:sldMasterId id="2147483712" r:id="rId6"/>
    <p:sldMasterId id="2147483729" r:id="rId7"/>
  </p:sldMasterIdLst>
  <p:notesMasterIdLst>
    <p:notesMasterId r:id="rId22"/>
  </p:notesMasterIdLst>
  <p:sldIdLst>
    <p:sldId id="272" r:id="rId8"/>
    <p:sldId id="286" r:id="rId9"/>
    <p:sldId id="289" r:id="rId10"/>
    <p:sldId id="290" r:id="rId11"/>
    <p:sldId id="291" r:id="rId12"/>
    <p:sldId id="296" r:id="rId13"/>
    <p:sldId id="300" r:id="rId14"/>
    <p:sldId id="301" r:id="rId15"/>
    <p:sldId id="302" r:id="rId16"/>
    <p:sldId id="303" r:id="rId17"/>
    <p:sldId id="294" r:id="rId18"/>
    <p:sldId id="270" r:id="rId19"/>
    <p:sldId id="271" r:id="rId20"/>
    <p:sldId id="2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39"/>
    <a:srgbClr val="9AD1F0"/>
    <a:srgbClr val="FCAF17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67A46E-0A33-4238-8997-F74D2054655D}" v="1" dt="2023-06-06T10:09:47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/>
    <p:restoredTop sz="94721"/>
  </p:normalViewPr>
  <p:slideViewPr>
    <p:cSldViewPr snapToGrid="0" snapToObjects="1">
      <p:cViewPr varScale="1">
        <p:scale>
          <a:sx n="82" d="100"/>
          <a:sy n="82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Mizser Csilla" userId="S::mizser.csilla@uni-obuda.hu::f911fb2c-aa64-45f6-a93d-b22f7bac1a39" providerId="AD" clId="Web-{D767A46E-0A33-4238-8997-F74D2054655D}"/>
    <pc:docChg chg="modSld">
      <pc:chgData name="Dr. Mizser Csilla" userId="S::mizser.csilla@uni-obuda.hu::f911fb2c-aa64-45f6-a93d-b22f7bac1a39" providerId="AD" clId="Web-{D767A46E-0A33-4238-8997-F74D2054655D}" dt="2023-06-06T10:09:47.096" v="0" actId="20577"/>
      <pc:docMkLst>
        <pc:docMk/>
      </pc:docMkLst>
      <pc:sldChg chg="modSp">
        <pc:chgData name="Dr. Mizser Csilla" userId="S::mizser.csilla@uni-obuda.hu::f911fb2c-aa64-45f6-a93d-b22f7bac1a39" providerId="AD" clId="Web-{D767A46E-0A33-4238-8997-F74D2054655D}" dt="2023-06-06T10:09:47.096" v="0" actId="20577"/>
        <pc:sldMkLst>
          <pc:docMk/>
          <pc:sldMk cId="1759107717" sldId="289"/>
        </pc:sldMkLst>
        <pc:spChg chg="mod">
          <ac:chgData name="Dr. Mizser Csilla" userId="S::mizser.csilla@uni-obuda.hu::f911fb2c-aa64-45f6-a93d-b22f7bac1a39" providerId="AD" clId="Web-{D767A46E-0A33-4238-8997-F74D2054655D}" dt="2023-06-06T10:09:47.096" v="0" actId="20577"/>
          <ac:spMkLst>
            <pc:docMk/>
            <pc:sldMk cId="1759107717" sldId="289"/>
            <ac:spMk id="20" creationId="{FD6400AE-B3E1-4805-B71B-2BD70F3DF1F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sz&#233;k\Tant&#225;rgyak\Kutat&#225;sm&#243;dszertan\Seg&#233;danyagok\Pointeres%20felm&#233;r&#233;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7222222222225"/>
          <c:y val="5.7870370370370385E-2"/>
          <c:w val="0.52222222222222159"/>
          <c:h val="0.87037037037037146"/>
        </c:manualLayout>
      </c:layout>
      <c:pieChart>
        <c:varyColors val="1"/>
        <c:ser>
          <c:idx val="0"/>
          <c:order val="0"/>
          <c:explosion val="10"/>
          <c:dPt>
            <c:idx val="3"/>
            <c:bubble3D val="0"/>
            <c:explosion val="33"/>
            <c:extLst>
              <c:ext xmlns:c16="http://schemas.microsoft.com/office/drawing/2014/chart" uri="{C3380CC4-5D6E-409C-BE32-E72D297353CC}">
                <c16:uniqueId val="{00000001-9EA4-4E52-AADE-791FE60F6E86}"/>
              </c:ext>
            </c:extLst>
          </c:dPt>
          <c:dPt>
            <c:idx val="4"/>
            <c:bubble3D val="0"/>
            <c:explosion val="42"/>
            <c:extLst>
              <c:ext xmlns:c16="http://schemas.microsoft.com/office/drawing/2014/chart" uri="{C3380CC4-5D6E-409C-BE32-E72D297353CC}">
                <c16:uniqueId val="{00000003-9EA4-4E52-AADE-791FE60F6E86}"/>
              </c:ext>
            </c:extLst>
          </c:dPt>
          <c:dLbls>
            <c:dLbl>
              <c:idx val="0"/>
              <c:layout>
                <c:manualLayout>
                  <c:x val="5.833333333333349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Below 5000 HUF</a:t>
                    </a:r>
                    <a:r>
                      <a:rPr lang="en-US" baseline="0" dirty="0"/>
                      <a:t>
</a:t>
                    </a:r>
                    <a:fld id="{F4D56992-F295-484B-9CE5-E4802E91652F}" type="PERCENTAGE">
                      <a:rPr lang="en-US" baseline="0"/>
                      <a:pPr/>
                      <a:t>[SZÁZALÉK]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EA4-4E52-AADE-791FE60F6E8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/>
                      <a:t>Between 5 thousand and 10 thousand HUF</a:t>
                    </a:r>
                    <a:r>
                      <a:rPr lang="en-US" baseline="0" dirty="0"/>
                      <a:t>
</a:t>
                    </a:r>
                    <a:fld id="{ADD9B033-DDF3-483E-8B39-6A73B1A7F041}" type="PERCENTAGE">
                      <a:rPr lang="en-US" baseline="0"/>
                      <a:pPr/>
                      <a:t>[SZÁZALÉK]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D4F-4E10-9AD3-9FA167E9FBA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 dirty="0"/>
                      <a:t>Between 10 and 15 thousand HUF
</a:t>
                    </a:r>
                    <a:fld id="{C8752933-0397-42F9-901B-4577EB1B0E38}" type="PERCENTAGE">
                      <a:rPr lang="en-US" baseline="0"/>
                      <a:pPr/>
                      <a:t>[SZÁZALÉK]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D4F-4E10-9AD3-9FA167E9FBA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aseline="0" dirty="0"/>
                      <a:t>Above 5 thousand HUF
</a:t>
                    </a:r>
                    <a:fld id="{E5CCAD5F-83DA-451E-81A2-215D8FD8E86D}" type="PERCENTAGE">
                      <a:rPr lang="en-US" baseline="0"/>
                      <a:pPr/>
                      <a:t>[SZÁZALÉK]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A4-4E52-AADE-791FE60F6E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Munka1!$B$96:$B$99</c:f>
              <c:strCache>
                <c:ptCount val="4"/>
                <c:pt idx="0">
                  <c:v>5 ezer forint alatt</c:v>
                </c:pt>
                <c:pt idx="1">
                  <c:v>5 és 10 ezer forint között</c:v>
                </c:pt>
                <c:pt idx="2">
                  <c:v>10 és 15 ezer forint között</c:v>
                </c:pt>
                <c:pt idx="3">
                  <c:v>20 ezer forint felett</c:v>
                </c:pt>
              </c:strCache>
            </c:strRef>
          </c:cat>
          <c:val>
            <c:numRef>
              <c:f>Munka1!$C$96:$C$99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A4-4E52-AADE-791FE60F6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u-HU" dirty="0" err="1">
                <a:solidFill>
                  <a:schemeClr val="tx1"/>
                </a:solidFill>
              </a:rPr>
              <a:t>Title</a:t>
            </a:r>
            <a:endParaRPr lang="hu-HU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EE-4B4D-BAF4-18F457B75EEF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EE-4B4D-BAF4-18F457B75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0547496"/>
        <c:axId val="320548280"/>
      </c:areaChart>
      <c:barChart>
        <c:barDir val="col"/>
        <c:grouping val="clustered"/>
        <c:varyColors val="0"/>
        <c:ser>
          <c:idx val="2"/>
          <c:order val="2"/>
          <c:tx>
            <c:strRef>
              <c:f>Munka1!$D$1</c:f>
              <c:strCache>
                <c:ptCount val="1"/>
                <c:pt idx="0">
                  <c:v>3. adatsor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EE-4B4D-BAF4-18F457B75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0547496"/>
        <c:axId val="320548280"/>
      </c:barChart>
      <c:catAx>
        <c:axId val="320547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20548280"/>
        <c:crosses val="autoZero"/>
        <c:auto val="1"/>
        <c:lblAlgn val="ctr"/>
        <c:lblOffset val="100"/>
        <c:noMultiLvlLbl val="0"/>
      </c:catAx>
      <c:valAx>
        <c:axId val="320548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20547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0">
                <a:solidFill>
                  <a:schemeClr val="tx1"/>
                </a:solidFill>
              </a:defRPr>
            </a:pPr>
            <a:r>
              <a:rPr lang="hu-HU" dirty="0" err="1">
                <a:solidFill>
                  <a:schemeClr val="tx1"/>
                </a:solidFill>
              </a:rPr>
              <a:t>Title</a:t>
            </a:r>
            <a:r>
              <a:rPr lang="hu-HU" dirty="0">
                <a:solidFill>
                  <a:schemeClr val="tx1"/>
                </a:solidFill>
              </a:rPr>
              <a:t> of diagram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90"/>
      <c:rotY val="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Chart>
        <c:wireframe val="1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A-4D38-A9FB-DF3E2EB87EBD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1A-4D38-A9FB-DF3E2EB87EBD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3. adatsor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1A-4D38-A9FB-DF3E2EB87EBD}"/>
            </c:ext>
          </c:extLst>
        </c:ser>
        <c:bandFmts>
          <c:bandFmt>
            <c:idx val="0"/>
            <c:spPr>
              <a:ln w="9525" cap="rnd">
                <a:solidFill>
                  <a:schemeClr val="accent1"/>
                </a:solidFill>
                <a:round/>
              </a:ln>
              <a:effectLst/>
            </c:spPr>
          </c:bandFmt>
          <c:bandFmt>
            <c:idx val="1"/>
            <c:spPr>
              <a:ln w="9525" cap="rnd">
                <a:solidFill>
                  <a:schemeClr val="accent2"/>
                </a:solidFill>
                <a:round/>
              </a:ln>
              <a:effectLst/>
            </c:spPr>
          </c:bandFmt>
          <c:bandFmt>
            <c:idx val="2"/>
            <c:spPr>
              <a:ln w="9525" cap="rnd">
                <a:solidFill>
                  <a:schemeClr val="accent3"/>
                </a:solidFill>
                <a:round/>
              </a:ln>
              <a:effectLst/>
            </c:spPr>
          </c:bandFmt>
          <c:bandFmt>
            <c:idx val="3"/>
            <c:spPr>
              <a:ln w="9525" cap="rnd">
                <a:solidFill>
                  <a:schemeClr val="accent4"/>
                </a:solidFill>
                <a:round/>
              </a:ln>
              <a:effectLst/>
            </c:spPr>
          </c:bandFmt>
          <c:bandFmt>
            <c:idx val="4"/>
            <c:spPr>
              <a:ln w="9525" cap="rnd">
                <a:solidFill>
                  <a:schemeClr val="accent5"/>
                </a:solidFill>
                <a:round/>
              </a:ln>
              <a:effectLst/>
            </c:spPr>
          </c:bandFmt>
          <c:bandFmt>
            <c:idx val="5"/>
            <c:spPr>
              <a:ln w="9525" cap="rnd">
                <a:solidFill>
                  <a:schemeClr val="accent6"/>
                </a:solidFill>
                <a:round/>
              </a:ln>
              <a:effectLst/>
            </c:spPr>
          </c:bandFmt>
          <c:bandFmt>
            <c:idx val="6"/>
            <c:spPr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7"/>
            <c:spPr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8"/>
            <c:spPr>
              <a:ln w="95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9"/>
            <c:spPr>
              <a:ln w="95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0"/>
            <c:spPr>
              <a:ln w="9525" cap="rnd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1"/>
            <c:spPr>
              <a:ln w="9525" cap="rnd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2"/>
            <c:spPr>
              <a:ln w="9525" cap="rnd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3"/>
            <c:spPr>
              <a:ln w="9525" cap="rnd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4"/>
            <c:spPr>
              <a:ln w="9525" cap="rnd">
                <a:solidFill>
                  <a:schemeClr val="accent3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</c:bandFmts>
        <c:axId val="320552592"/>
        <c:axId val="320552200"/>
        <c:axId val="319338360"/>
      </c:surfaceChart>
      <c:catAx>
        <c:axId val="32055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hu-HU"/>
          </a:p>
        </c:txPr>
        <c:crossAx val="320552200"/>
        <c:crosses val="autoZero"/>
        <c:auto val="1"/>
        <c:lblAlgn val="ctr"/>
        <c:lblOffset val="100"/>
        <c:noMultiLvlLbl val="0"/>
      </c:catAx>
      <c:valAx>
        <c:axId val="320552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320552592"/>
        <c:crosses val="autoZero"/>
        <c:crossBetween val="midCat"/>
      </c:valAx>
      <c:serAx>
        <c:axId val="3193383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hu-HU"/>
          </a:p>
        </c:txPr>
        <c:crossAx val="320552200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 rtl="0">
              <a:defRPr>
                <a:solidFill>
                  <a:schemeClr val="tx1"/>
                </a:solidFill>
              </a:defRPr>
            </a:pPr>
            <a:endParaRPr lang="hu-HU"/>
          </a:p>
        </c:txPr>
      </c:legendEntry>
      <c:legendEntry>
        <c:idx val="1"/>
        <c:txPr>
          <a:bodyPr rot="0" vert="horz"/>
          <a:lstStyle/>
          <a:p>
            <a:pPr rtl="0">
              <a:defRPr>
                <a:solidFill>
                  <a:schemeClr val="tx1"/>
                </a:solidFill>
              </a:defRPr>
            </a:pPr>
            <a:endParaRPr lang="hu-HU"/>
          </a:p>
        </c:txPr>
      </c:legendEntry>
      <c:legendEntry>
        <c:idx val="2"/>
        <c:txPr>
          <a:bodyPr rot="0" vert="horz"/>
          <a:lstStyle/>
          <a:p>
            <a:pPr rtl="0">
              <a:defRPr>
                <a:solidFill>
                  <a:schemeClr val="tx1"/>
                </a:solidFill>
              </a:defRPr>
            </a:pPr>
            <a:endParaRPr lang="hu-HU"/>
          </a:p>
        </c:txPr>
      </c:legendEntry>
      <c:legendEntry>
        <c:idx val="3"/>
        <c:txPr>
          <a:bodyPr rot="0" vert="horz"/>
          <a:lstStyle/>
          <a:p>
            <a:pPr rtl="0">
              <a:defRPr>
                <a:solidFill>
                  <a:schemeClr val="tx1"/>
                </a:solidFill>
              </a:defRPr>
            </a:pPr>
            <a:endParaRPr lang="hu-HU"/>
          </a:p>
        </c:txPr>
      </c:legendEntry>
      <c:legendEntry>
        <c:idx val="4"/>
        <c:txPr>
          <a:bodyPr rot="0" vert="horz"/>
          <a:lstStyle/>
          <a:p>
            <a:pPr rtl="0">
              <a:defRPr>
                <a:solidFill>
                  <a:schemeClr val="tx1"/>
                </a:solidFill>
              </a:defRPr>
            </a:pPr>
            <a:endParaRPr lang="hu-HU"/>
          </a:p>
        </c:txPr>
      </c:legendEntry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>
              <a:solidFill>
                <a:schemeClr val="tx1"/>
              </a:solidFill>
            </a:defRPr>
          </a:pPr>
          <a:endParaRPr lang="hu-H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hu-HU" dirty="0" err="1"/>
              <a:t>Title</a:t>
            </a:r>
            <a:endParaRPr lang="hu-H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Mennyiség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numRef>
              <c:f>Munka1!$A$2:$A$6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Munka1!$B$2:$B$6</c:f>
              <c:numCache>
                <c:formatCode>General</c:formatCode>
                <c:ptCount val="5"/>
                <c:pt idx="0">
                  <c:v>70</c:v>
                </c:pt>
                <c:pt idx="1">
                  <c:v>120</c:v>
                </c:pt>
                <c:pt idx="2">
                  <c:v>150</c:v>
                </c:pt>
                <c:pt idx="3">
                  <c:v>135</c:v>
                </c:pt>
                <c:pt idx="4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4-45CC-9E25-5B7BC58B7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550632"/>
        <c:axId val="320547888"/>
      </c:barChart>
      <c:stockChart>
        <c:ser>
          <c:idx val="1"/>
          <c:order val="1"/>
          <c:tx>
            <c:strRef>
              <c:f>Munka1!$C$1</c:f>
              <c:strCache>
                <c:ptCount val="1"/>
                <c:pt idx="0">
                  <c:v>Nyitó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Munka1!$C$2:$C$6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64-45CC-9E25-5B7BC58B7B1C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Maximum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Munka1!$D$2:$D$6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64-45CC-9E25-5B7BC58B7B1C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Minimum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Munka1!$E$2:$E$6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64-45CC-9E25-5B7BC58B7B1C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Záró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Munka1!$F$2:$F$6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35</c:v>
                </c:pt>
                <c:pt idx="4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64-45CC-9E25-5B7BC58B7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320548672"/>
        <c:axId val="320551416"/>
      </c:stockChart>
      <c:dateAx>
        <c:axId val="3205506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20547888"/>
        <c:crosses val="autoZero"/>
        <c:auto val="1"/>
        <c:lblOffset val="100"/>
        <c:baseTimeUnit val="days"/>
      </c:dateAx>
      <c:valAx>
        <c:axId val="32054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20550632"/>
        <c:crosses val="autoZero"/>
        <c:crossBetween val="between"/>
      </c:valAx>
      <c:valAx>
        <c:axId val="32055141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20548672"/>
        <c:crosses val="max"/>
        <c:crossBetween val="between"/>
      </c:valAx>
      <c:dateAx>
        <c:axId val="32054867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20551416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5422"/>
            <a:ext cx="10515600" cy="556101"/>
          </a:xfrm>
        </p:spPr>
        <p:txBody>
          <a:bodyPr>
            <a:noAutofit/>
          </a:bodyPr>
          <a:lstStyle/>
          <a:p>
            <a:pPr algn="ctr"/>
            <a:r>
              <a:rPr lang="hu-HU" sz="4000" dirty="0" err="1"/>
              <a:t>Title</a:t>
            </a:r>
            <a:r>
              <a:rPr lang="hu-HU" sz="4000" dirty="0"/>
              <a:t> of </a:t>
            </a:r>
            <a:r>
              <a:rPr lang="hu-HU" sz="4000" dirty="0" err="1"/>
              <a:t>Thesis</a:t>
            </a:r>
            <a:endParaRPr lang="en-US" sz="4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FFA8489-1842-495E-B119-FC4CEF52BD2A}"/>
              </a:ext>
            </a:extLst>
          </p:cNvPr>
          <p:cNvSpPr txBox="1">
            <a:spLocks/>
          </p:cNvSpPr>
          <p:nvPr/>
        </p:nvSpPr>
        <p:spPr>
          <a:xfrm>
            <a:off x="838200" y="4095829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hu-HU" sz="2000" dirty="0" err="1">
                <a:solidFill>
                  <a:schemeClr val="tx1"/>
                </a:solidFill>
              </a:rPr>
              <a:t>Student’s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Name</a:t>
            </a:r>
            <a:r>
              <a:rPr lang="hu-HU" sz="2000" dirty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114000"/>
              </a:lnSpc>
            </a:pPr>
            <a:r>
              <a:rPr lang="hu-HU" sz="2000" dirty="0" err="1">
                <a:solidFill>
                  <a:schemeClr val="tx1"/>
                </a:solidFill>
              </a:rPr>
              <a:t>Neptun</a:t>
            </a:r>
            <a:r>
              <a:rPr lang="hu-HU" sz="2000" dirty="0">
                <a:solidFill>
                  <a:schemeClr val="tx1"/>
                </a:solidFill>
              </a:rPr>
              <a:t> ID:</a:t>
            </a:r>
          </a:p>
          <a:p>
            <a:endParaRPr lang="hu-HU" sz="2000" dirty="0">
              <a:solidFill>
                <a:schemeClr val="tx1"/>
              </a:solidFill>
            </a:endParaRPr>
          </a:p>
          <a:p>
            <a:pPr algn="ctr"/>
            <a:r>
              <a:rPr lang="hu-HU" sz="2000" dirty="0" err="1">
                <a:solidFill>
                  <a:schemeClr val="tx1"/>
                </a:solidFill>
              </a:rPr>
              <a:t>Name</a:t>
            </a:r>
            <a:r>
              <a:rPr lang="hu-HU" sz="2000" dirty="0">
                <a:solidFill>
                  <a:schemeClr val="tx1"/>
                </a:solidFill>
              </a:rPr>
              <a:t> of </a:t>
            </a:r>
            <a:r>
              <a:rPr lang="hu-HU" sz="2000" dirty="0" err="1">
                <a:solidFill>
                  <a:schemeClr val="tx1"/>
                </a:solidFill>
              </a:rPr>
              <a:t>the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consultant</a:t>
            </a:r>
            <a:r>
              <a:rPr lang="hu-HU" sz="2000" dirty="0">
                <a:solidFill>
                  <a:schemeClr val="tx1"/>
                </a:solidFill>
              </a:rPr>
              <a:t>: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CC8090-158F-4DE6-9E1F-5FD359C050B8}"/>
              </a:ext>
            </a:extLst>
          </p:cNvPr>
          <p:cNvSpPr txBox="1">
            <a:spLocks/>
          </p:cNvSpPr>
          <p:nvPr/>
        </p:nvSpPr>
        <p:spPr>
          <a:xfrm>
            <a:off x="838200" y="5840964"/>
            <a:ext cx="10515600" cy="902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sz="2000" b="1" dirty="0">
                <a:solidFill>
                  <a:schemeClr val="tx1"/>
                </a:solidFill>
              </a:rPr>
              <a:t>Budapest, 2023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Keleti Károly </a:t>
            </a:r>
            <a:r>
              <a:rPr lang="hu-HU" sz="2000" dirty="0" err="1">
                <a:solidFill>
                  <a:schemeClr val="tx1"/>
                </a:solidFill>
              </a:rPr>
              <a:t>Faculty</a:t>
            </a:r>
            <a:r>
              <a:rPr lang="hu-HU" sz="2000" dirty="0">
                <a:solidFill>
                  <a:schemeClr val="tx1"/>
                </a:solidFill>
              </a:rPr>
              <a:t> of Business </a:t>
            </a:r>
            <a:r>
              <a:rPr lang="hu-HU" sz="2000">
                <a:solidFill>
                  <a:schemeClr val="tx1"/>
                </a:solidFill>
              </a:rPr>
              <a:t>and Management</a:t>
            </a:r>
            <a:r>
              <a:rPr lang="hu-HU" sz="2000" dirty="0">
                <a:solidFill>
                  <a:schemeClr val="tx1"/>
                </a:solidFill>
              </a:rPr>
              <a:t/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Major: </a:t>
            </a:r>
          </a:p>
        </p:txBody>
      </p:sp>
    </p:spTree>
    <p:extLst>
      <p:ext uri="{BB962C8B-B14F-4D97-AF65-F5344CB8AC3E}">
        <p14:creationId xmlns:p14="http://schemas.microsoft.com/office/powerpoint/2010/main" val="41467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1AFD191C-C3EA-4351-82AF-77B531B6D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1468" y="184039"/>
            <a:ext cx="7130732" cy="823912"/>
          </a:xfrm>
        </p:spPr>
        <p:txBody>
          <a:bodyPr/>
          <a:lstStyle/>
          <a:p>
            <a:r>
              <a:rPr lang="hu-HU" b="1" dirty="0"/>
              <a:t>Main </a:t>
            </a:r>
            <a:r>
              <a:rPr lang="hu-HU" b="1" dirty="0" err="1"/>
              <a:t>results</a:t>
            </a:r>
            <a:endParaRPr lang="en-US" b="1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ADDEAB9B-45CD-4AD5-9D89-D98E0706A652}"/>
              </a:ext>
            </a:extLst>
          </p:cNvPr>
          <p:cNvSpPr txBox="1"/>
          <p:nvPr/>
        </p:nvSpPr>
        <p:spPr>
          <a:xfrm>
            <a:off x="9623725" y="6303107"/>
            <a:ext cx="2414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Forrás: saját szerkesztés</a:t>
            </a:r>
          </a:p>
        </p:txBody>
      </p:sp>
      <p:sp>
        <p:nvSpPr>
          <p:cNvPr id="11" name="Lekerekített téglalap 12">
            <a:extLst>
              <a:ext uri="{FF2B5EF4-FFF2-40B4-BE49-F238E27FC236}">
                <a16:creationId xmlns:a16="http://schemas.microsoft.com/office/drawing/2014/main" id="{98C68755-84E4-49CA-9670-F213BA9CF05B}"/>
              </a:ext>
            </a:extLst>
          </p:cNvPr>
          <p:cNvSpPr/>
          <p:nvPr/>
        </p:nvSpPr>
        <p:spPr>
          <a:xfrm>
            <a:off x="524898" y="146747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Objectives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Aims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2" name="Lekerekített téglalap 18">
            <a:extLst>
              <a:ext uri="{FF2B5EF4-FFF2-40B4-BE49-F238E27FC236}">
                <a16:creationId xmlns:a16="http://schemas.microsoft.com/office/drawing/2014/main" id="{52B07FF4-1E6D-4991-B5A4-1B0457F74B9C}"/>
              </a:ext>
            </a:extLst>
          </p:cNvPr>
          <p:cNvSpPr/>
          <p:nvPr/>
        </p:nvSpPr>
        <p:spPr>
          <a:xfrm>
            <a:off x="524898" y="254759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Theoretical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background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3" name="Lekerekített téglalap 19">
            <a:extLst>
              <a:ext uri="{FF2B5EF4-FFF2-40B4-BE49-F238E27FC236}">
                <a16:creationId xmlns:a16="http://schemas.microsoft.com/office/drawing/2014/main" id="{8BA674BB-FDAF-47BB-8A60-FFF266C629C2}"/>
              </a:ext>
            </a:extLst>
          </p:cNvPr>
          <p:cNvSpPr/>
          <p:nvPr/>
        </p:nvSpPr>
        <p:spPr>
          <a:xfrm>
            <a:off x="524898" y="3627719"/>
            <a:ext cx="2160240" cy="87331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Methodology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20" name="Lekerekített téglalap 20">
            <a:extLst>
              <a:ext uri="{FF2B5EF4-FFF2-40B4-BE49-F238E27FC236}">
                <a16:creationId xmlns:a16="http://schemas.microsoft.com/office/drawing/2014/main" id="{D3DD44B8-9D15-4DD2-9C2B-91111273EEB6}"/>
              </a:ext>
            </a:extLst>
          </p:cNvPr>
          <p:cNvSpPr/>
          <p:nvPr/>
        </p:nvSpPr>
        <p:spPr>
          <a:xfrm>
            <a:off x="524898" y="4707839"/>
            <a:ext cx="2160240" cy="873313"/>
          </a:xfrm>
          <a:prstGeom prst="roundRect">
            <a:avLst>
              <a:gd name="adj" fmla="val 8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bg1"/>
                </a:solidFill>
              </a:rPr>
              <a:t>Analysis</a:t>
            </a:r>
            <a:r>
              <a:rPr lang="hu-HU" sz="2000" dirty="0">
                <a:solidFill>
                  <a:schemeClr val="bg1"/>
                </a:solidFill>
              </a:rPr>
              <a:t> and </a:t>
            </a:r>
            <a:r>
              <a:rPr lang="hu-HU" sz="2000" dirty="0" err="1">
                <a:solidFill>
                  <a:schemeClr val="bg1"/>
                </a:solidFill>
              </a:rPr>
              <a:t>results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1" name="Lekerekített téglalap 21">
            <a:extLst>
              <a:ext uri="{FF2B5EF4-FFF2-40B4-BE49-F238E27FC236}">
                <a16:creationId xmlns:a16="http://schemas.microsoft.com/office/drawing/2014/main" id="{05915337-38B6-45FF-89F8-84D2A7B87978}"/>
              </a:ext>
            </a:extLst>
          </p:cNvPr>
          <p:cNvSpPr/>
          <p:nvPr/>
        </p:nvSpPr>
        <p:spPr>
          <a:xfrm>
            <a:off x="524898" y="578795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Conclusions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suggestions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FD6400AE-B3E1-4805-B71B-2BD70F3DF1F3}"/>
              </a:ext>
            </a:extLst>
          </p:cNvPr>
          <p:cNvSpPr txBox="1">
            <a:spLocks/>
          </p:cNvSpPr>
          <p:nvPr/>
        </p:nvSpPr>
        <p:spPr>
          <a:xfrm>
            <a:off x="3246120" y="1796592"/>
            <a:ext cx="807720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b="1" dirty="0">
                <a:solidFill>
                  <a:schemeClr val="tx1"/>
                </a:solidFill>
              </a:rPr>
              <a:t>R</a:t>
            </a:r>
            <a:r>
              <a:rPr lang="hu-HU" sz="1800" b="1" baseline="-25000" dirty="0">
                <a:solidFill>
                  <a:schemeClr val="tx1"/>
                </a:solidFill>
              </a:rPr>
              <a:t>1</a:t>
            </a:r>
            <a:r>
              <a:rPr lang="hu-HU" sz="1800" dirty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r>
              <a:rPr lang="hu-HU" sz="1800" dirty="0" err="1">
                <a:solidFill>
                  <a:schemeClr val="tx1"/>
                </a:solidFill>
              </a:rPr>
              <a:t>Short</a:t>
            </a:r>
            <a:r>
              <a:rPr lang="hu-HU" sz="1800" dirty="0">
                <a:solidFill>
                  <a:schemeClr val="tx1"/>
                </a:solidFill>
              </a:rPr>
              <a:t> </a:t>
            </a:r>
            <a:r>
              <a:rPr lang="hu-HU" sz="1800" dirty="0" err="1">
                <a:solidFill>
                  <a:schemeClr val="tx1"/>
                </a:solidFill>
              </a:rPr>
              <a:t>description</a:t>
            </a:r>
            <a:endParaRPr lang="hu-HU" sz="1800" dirty="0">
              <a:solidFill>
                <a:schemeClr val="tx1"/>
              </a:solidFill>
            </a:endParaRPr>
          </a:p>
          <a:p>
            <a:endParaRPr lang="hu-H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chemeClr val="tx1"/>
                </a:solidFill>
              </a:rPr>
              <a:t>R</a:t>
            </a:r>
            <a:r>
              <a:rPr lang="hu-HU" sz="1800" b="1" baseline="-25000" dirty="0">
                <a:solidFill>
                  <a:schemeClr val="tx1"/>
                </a:solidFill>
              </a:rPr>
              <a:t>2</a:t>
            </a:r>
            <a:r>
              <a:rPr lang="hu-HU" sz="1800" dirty="0">
                <a:solidFill>
                  <a:schemeClr val="tx1"/>
                </a:solidFill>
              </a:rPr>
              <a:t>: </a:t>
            </a:r>
          </a:p>
          <a:p>
            <a:endParaRPr lang="hu-H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chemeClr val="tx1"/>
                </a:solidFill>
              </a:rPr>
              <a:t>R</a:t>
            </a:r>
            <a:r>
              <a:rPr lang="hu-HU" sz="1800" b="1" baseline="-25000" dirty="0">
                <a:solidFill>
                  <a:schemeClr val="tx1"/>
                </a:solidFill>
              </a:rPr>
              <a:t>3</a:t>
            </a:r>
            <a:r>
              <a:rPr lang="hu-HU" sz="1800" dirty="0">
                <a:solidFill>
                  <a:schemeClr val="tx1"/>
                </a:solidFill>
              </a:rPr>
              <a:t>: </a:t>
            </a:r>
          </a:p>
          <a:p>
            <a:endParaRPr lang="hu-H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chemeClr val="tx1"/>
                </a:solidFill>
              </a:rPr>
              <a:t>R</a:t>
            </a:r>
            <a:r>
              <a:rPr lang="hu-HU" sz="1800" b="1" baseline="-25000" dirty="0">
                <a:solidFill>
                  <a:schemeClr val="tx1"/>
                </a:solidFill>
              </a:rPr>
              <a:t>4</a:t>
            </a:r>
            <a:r>
              <a:rPr lang="hu-HU" sz="1800" dirty="0">
                <a:solidFill>
                  <a:schemeClr val="tx1"/>
                </a:solidFill>
              </a:rPr>
              <a:t>: </a:t>
            </a:r>
          </a:p>
          <a:p>
            <a:pPr algn="just"/>
            <a:endParaRPr lang="en-U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1AFD191C-C3EA-4351-82AF-77B531B6D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1468" y="184039"/>
            <a:ext cx="5157787" cy="823912"/>
          </a:xfrm>
        </p:spPr>
        <p:txBody>
          <a:bodyPr/>
          <a:lstStyle/>
          <a:p>
            <a:r>
              <a:rPr lang="hu-HU" b="1" dirty="0" err="1"/>
              <a:t>Conclusions</a:t>
            </a:r>
            <a:r>
              <a:rPr lang="hu-HU" b="1" dirty="0"/>
              <a:t>, </a:t>
            </a:r>
            <a:r>
              <a:rPr lang="hu-HU" b="1" dirty="0" err="1"/>
              <a:t>recommendations</a:t>
            </a:r>
            <a:endParaRPr lang="en-US" b="1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D6400AE-B3E1-4805-B71B-2BD70F3DF1F3}"/>
              </a:ext>
            </a:extLst>
          </p:cNvPr>
          <p:cNvSpPr txBox="1">
            <a:spLocks/>
          </p:cNvSpPr>
          <p:nvPr/>
        </p:nvSpPr>
        <p:spPr>
          <a:xfrm>
            <a:off x="3246120" y="1796592"/>
            <a:ext cx="807720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b="1" dirty="0" err="1">
                <a:solidFill>
                  <a:schemeClr val="tx1"/>
                </a:solidFill>
              </a:rPr>
              <a:t>Conclusions</a:t>
            </a:r>
            <a:endParaRPr lang="hu-HU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800" dirty="0" err="1">
                <a:solidFill>
                  <a:schemeClr val="tx1"/>
                </a:solidFill>
              </a:rPr>
              <a:t>Brief</a:t>
            </a:r>
            <a:r>
              <a:rPr lang="hu-HU" sz="1800" dirty="0">
                <a:solidFill>
                  <a:schemeClr val="tx1"/>
                </a:solidFill>
              </a:rPr>
              <a:t>, </a:t>
            </a:r>
            <a:r>
              <a:rPr lang="hu-HU" sz="1800" dirty="0" err="1">
                <a:solidFill>
                  <a:schemeClr val="tx1"/>
                </a:solidFill>
              </a:rPr>
              <a:t>schematically</a:t>
            </a:r>
            <a:endParaRPr lang="hu-HU" sz="1800" dirty="0">
              <a:solidFill>
                <a:schemeClr val="tx1"/>
              </a:solidFill>
            </a:endParaRPr>
          </a:p>
          <a:p>
            <a:endParaRPr lang="hu-HU" sz="1800" dirty="0">
              <a:solidFill>
                <a:schemeClr val="tx1"/>
              </a:solidFill>
            </a:endParaRPr>
          </a:p>
          <a:p>
            <a:endParaRPr lang="hu-HU" sz="1800" dirty="0">
              <a:solidFill>
                <a:schemeClr val="tx1"/>
              </a:solidFill>
            </a:endParaRPr>
          </a:p>
          <a:p>
            <a:endParaRPr lang="hu-HU" sz="1800" dirty="0">
              <a:solidFill>
                <a:schemeClr val="tx1"/>
              </a:solidFill>
            </a:endParaRPr>
          </a:p>
          <a:p>
            <a:endParaRPr lang="hu-H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800" b="1" dirty="0" err="1">
                <a:solidFill>
                  <a:schemeClr val="tx1"/>
                </a:solidFill>
              </a:rPr>
              <a:t>Recommendations</a:t>
            </a:r>
            <a:endParaRPr lang="hu-HU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800" dirty="0" err="1">
                <a:solidFill>
                  <a:schemeClr val="tx1"/>
                </a:solidFill>
              </a:rPr>
              <a:t>Brief</a:t>
            </a:r>
            <a:r>
              <a:rPr lang="hu-HU" sz="1800" dirty="0">
                <a:solidFill>
                  <a:schemeClr val="tx1"/>
                </a:solidFill>
              </a:rPr>
              <a:t>, </a:t>
            </a:r>
            <a:r>
              <a:rPr lang="hu-HU" sz="1800" dirty="0" err="1">
                <a:solidFill>
                  <a:schemeClr val="tx1"/>
                </a:solidFill>
              </a:rPr>
              <a:t>schematically</a:t>
            </a:r>
            <a:endParaRPr lang="hu-HU" sz="1800" dirty="0">
              <a:solidFill>
                <a:schemeClr val="tx1"/>
              </a:solidFill>
            </a:endParaRPr>
          </a:p>
          <a:p>
            <a:pPr algn="just"/>
            <a:endParaRPr lang="en-US" sz="18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9" name="Lekerekített téglalap 12">
            <a:extLst>
              <a:ext uri="{FF2B5EF4-FFF2-40B4-BE49-F238E27FC236}">
                <a16:creationId xmlns:a16="http://schemas.microsoft.com/office/drawing/2014/main" id="{98C68755-84E4-49CA-9670-F213BA9CF05B}"/>
              </a:ext>
            </a:extLst>
          </p:cNvPr>
          <p:cNvSpPr/>
          <p:nvPr/>
        </p:nvSpPr>
        <p:spPr>
          <a:xfrm>
            <a:off x="524898" y="146747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Objectives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Aims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0" name="Lekerekített téglalap 18">
            <a:extLst>
              <a:ext uri="{FF2B5EF4-FFF2-40B4-BE49-F238E27FC236}">
                <a16:creationId xmlns:a16="http://schemas.microsoft.com/office/drawing/2014/main" id="{52B07FF4-1E6D-4991-B5A4-1B0457F74B9C}"/>
              </a:ext>
            </a:extLst>
          </p:cNvPr>
          <p:cNvSpPr/>
          <p:nvPr/>
        </p:nvSpPr>
        <p:spPr>
          <a:xfrm>
            <a:off x="524898" y="254759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Theoretical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background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1" name="Lekerekített téglalap 19">
            <a:extLst>
              <a:ext uri="{FF2B5EF4-FFF2-40B4-BE49-F238E27FC236}">
                <a16:creationId xmlns:a16="http://schemas.microsoft.com/office/drawing/2014/main" id="{8BA674BB-FDAF-47BB-8A60-FFF266C629C2}"/>
              </a:ext>
            </a:extLst>
          </p:cNvPr>
          <p:cNvSpPr/>
          <p:nvPr/>
        </p:nvSpPr>
        <p:spPr>
          <a:xfrm>
            <a:off x="524898" y="3627719"/>
            <a:ext cx="2160240" cy="87331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Methodology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2" name="Lekerekített téglalap 20">
            <a:extLst>
              <a:ext uri="{FF2B5EF4-FFF2-40B4-BE49-F238E27FC236}">
                <a16:creationId xmlns:a16="http://schemas.microsoft.com/office/drawing/2014/main" id="{D3DD44B8-9D15-4DD2-9C2B-91111273EEB6}"/>
              </a:ext>
            </a:extLst>
          </p:cNvPr>
          <p:cNvSpPr/>
          <p:nvPr/>
        </p:nvSpPr>
        <p:spPr>
          <a:xfrm>
            <a:off x="524898" y="4707839"/>
            <a:ext cx="2160240" cy="873313"/>
          </a:xfrm>
          <a:prstGeom prst="roundRect">
            <a:avLst>
              <a:gd name="adj" fmla="val 8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Analysis</a:t>
            </a:r>
            <a:r>
              <a:rPr lang="hu-HU" sz="2000" dirty="0">
                <a:solidFill>
                  <a:schemeClr val="tx1"/>
                </a:solidFill>
              </a:rPr>
              <a:t> and </a:t>
            </a:r>
            <a:r>
              <a:rPr lang="hu-HU" sz="2000" dirty="0" err="1">
                <a:solidFill>
                  <a:schemeClr val="tx1"/>
                </a:solidFill>
              </a:rPr>
              <a:t>results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3" name="Lekerekített téglalap 21">
            <a:extLst>
              <a:ext uri="{FF2B5EF4-FFF2-40B4-BE49-F238E27FC236}">
                <a16:creationId xmlns:a16="http://schemas.microsoft.com/office/drawing/2014/main" id="{05915337-38B6-45FF-89F8-84D2A7B87978}"/>
              </a:ext>
            </a:extLst>
          </p:cNvPr>
          <p:cNvSpPr/>
          <p:nvPr/>
        </p:nvSpPr>
        <p:spPr>
          <a:xfrm>
            <a:off x="524898" y="5787959"/>
            <a:ext cx="2160240" cy="873313"/>
          </a:xfrm>
          <a:prstGeom prst="roundRect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bg1"/>
                </a:solidFill>
              </a:rPr>
              <a:t>Conclusions</a:t>
            </a:r>
            <a:r>
              <a:rPr lang="hu-HU" sz="2000" dirty="0">
                <a:solidFill>
                  <a:schemeClr val="bg1"/>
                </a:solidFill>
              </a:rPr>
              <a:t>, </a:t>
            </a:r>
            <a:r>
              <a:rPr lang="hu-HU" sz="2000" dirty="0" err="1">
                <a:solidFill>
                  <a:schemeClr val="bg1"/>
                </a:solidFill>
              </a:rPr>
              <a:t>suggestions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0043-C3F0-2D42-94B4-6B5C7E0E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2811780"/>
            <a:ext cx="8823960" cy="1234440"/>
          </a:xfrm>
        </p:spPr>
        <p:txBody>
          <a:bodyPr>
            <a:normAutofit/>
          </a:bodyPr>
          <a:lstStyle/>
          <a:p>
            <a:r>
              <a:rPr lang="hu-HU" sz="3200" b="1" dirty="0" err="1"/>
              <a:t>Thank</a:t>
            </a:r>
            <a:r>
              <a:rPr lang="hu-HU" sz="3200" b="1" dirty="0"/>
              <a:t> </a:t>
            </a:r>
            <a:r>
              <a:rPr lang="hu-HU" sz="3200" b="1" dirty="0" err="1"/>
              <a:t>you</a:t>
            </a:r>
            <a:r>
              <a:rPr lang="hu-HU" sz="3200" b="1" dirty="0"/>
              <a:t> </a:t>
            </a:r>
            <a:r>
              <a:rPr lang="hu-HU" sz="3200" b="1" dirty="0" err="1"/>
              <a:t>for</a:t>
            </a:r>
            <a:r>
              <a:rPr lang="hu-HU" sz="3200" b="1" dirty="0"/>
              <a:t> </a:t>
            </a:r>
            <a:r>
              <a:rPr lang="hu-HU" sz="3200" b="1" dirty="0" err="1"/>
              <a:t>your</a:t>
            </a:r>
            <a:r>
              <a:rPr lang="hu-HU" sz="3200" b="1" dirty="0"/>
              <a:t> </a:t>
            </a:r>
            <a:r>
              <a:rPr lang="hu-HU" sz="3200" b="1" dirty="0" err="1"/>
              <a:t>kind</a:t>
            </a:r>
            <a:r>
              <a:rPr lang="hu-HU" sz="3200" b="1" dirty="0"/>
              <a:t> </a:t>
            </a:r>
            <a:r>
              <a:rPr lang="hu-HU" sz="3200" b="1" dirty="0" err="1"/>
              <a:t>attention</a:t>
            </a:r>
            <a:r>
              <a:rPr lang="hu-HU" sz="3200" b="1" dirty="0"/>
              <a:t>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890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54799"/>
            <a:ext cx="5157787" cy="823912"/>
          </a:xfrm>
        </p:spPr>
        <p:txBody>
          <a:bodyPr/>
          <a:lstStyle/>
          <a:p>
            <a:r>
              <a:rPr lang="hu-HU" dirty="0" err="1"/>
              <a:t>Question</a:t>
            </a:r>
            <a:r>
              <a:rPr lang="hu-HU" dirty="0"/>
              <a:t>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A50B9-6A7F-8E43-AFAE-1FBE0FE0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78711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Describe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queation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of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reviewer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!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Answer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should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not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be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in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writing</a:t>
            </a:r>
            <a:endParaRPr lang="en-US" sz="18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99781-2027-3345-9F88-30C611622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54799"/>
            <a:ext cx="5183188" cy="823912"/>
          </a:xfrm>
        </p:spPr>
        <p:txBody>
          <a:bodyPr/>
          <a:lstStyle/>
          <a:p>
            <a:r>
              <a:rPr lang="hu-HU" dirty="0" err="1"/>
              <a:t>Question</a:t>
            </a:r>
            <a:r>
              <a:rPr lang="hu-HU" dirty="0"/>
              <a:t> 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4FD130-E50B-2545-B869-DE837B91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78711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Describe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queation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of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reviewer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!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Answer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should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not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be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in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writing</a:t>
            </a:r>
            <a:endParaRPr lang="en-US" sz="18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endParaRPr lang="en-U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3352C20-C832-492E-9E3F-876865E1EEC4}"/>
              </a:ext>
            </a:extLst>
          </p:cNvPr>
          <p:cNvSpPr txBox="1">
            <a:spLocks/>
          </p:cNvSpPr>
          <p:nvPr/>
        </p:nvSpPr>
        <p:spPr>
          <a:xfrm>
            <a:off x="2851468" y="18403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err="1">
                <a:solidFill>
                  <a:schemeClr val="tx1"/>
                </a:solidFill>
              </a:rPr>
              <a:t>Questions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raised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during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the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review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70890"/>
            <a:ext cx="5157787" cy="823912"/>
          </a:xfrm>
        </p:spPr>
        <p:txBody>
          <a:bodyPr/>
          <a:lstStyle/>
          <a:p>
            <a:r>
              <a:rPr lang="hu-HU" dirty="0" err="1"/>
              <a:t>Tips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A50B9-6A7F-8E43-AFAE-1FBE0FE0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931171"/>
            <a:ext cx="10636702" cy="3684588"/>
          </a:xfrm>
        </p:spPr>
        <p:txBody>
          <a:bodyPr/>
          <a:lstStyle/>
          <a:p>
            <a:pPr marL="0" indent="0">
              <a:buNone/>
            </a:pPr>
            <a:endParaRPr lang="hu-HU" sz="18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>
              <a:buNone/>
            </a:pP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Before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you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begin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,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greet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committee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and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introduce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yourself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.</a:t>
            </a:r>
          </a:p>
          <a:p>
            <a:pPr marL="0" indent="0">
              <a:buNone/>
            </a:pP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Speak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for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no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longer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than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10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minutes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.</a:t>
            </a:r>
          </a:p>
          <a:p>
            <a:pPr marL="0" indent="0">
              <a:buNone/>
            </a:pP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literature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is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well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known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by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committee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,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so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focus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on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your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own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findings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and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results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.</a:t>
            </a:r>
          </a:p>
          <a:p>
            <a:pPr marL="0" indent="0">
              <a:buNone/>
            </a:pP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During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presentation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look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at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committe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,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keep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eye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contact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! </a:t>
            </a:r>
          </a:p>
          <a:p>
            <a:pPr marL="0" indent="0">
              <a:buNone/>
            </a:pP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During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presentation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your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are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not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allowed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to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use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paper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or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any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other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aid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! </a:t>
            </a:r>
          </a:p>
          <a:p>
            <a:pPr marL="0" indent="0">
              <a:buNone/>
            </a:pP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While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you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are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presenting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„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don’t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dance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”,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try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to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keep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your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body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in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an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upright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position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! </a:t>
            </a:r>
          </a:p>
          <a:p>
            <a:pPr marL="0" indent="0">
              <a:buNone/>
            </a:pP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Upload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presentation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before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exam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! </a:t>
            </a:r>
          </a:p>
          <a:p>
            <a:pPr marL="0" indent="0">
              <a:buNone/>
            </a:pP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At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end of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presentation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say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thank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you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for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attention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to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members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of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committee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! </a:t>
            </a:r>
          </a:p>
          <a:p>
            <a:pPr marL="0" indent="0">
              <a:buNone/>
            </a:pP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You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will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recieve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thesis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back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at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end of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final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exam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. </a:t>
            </a:r>
          </a:p>
          <a:p>
            <a:pPr marL="0" indent="0">
              <a:buNone/>
            </a:pP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Don’t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forget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last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slide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in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presentation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. (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Slide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14) </a:t>
            </a:r>
          </a:p>
          <a:p>
            <a:pPr marL="0" indent="0">
              <a:buNone/>
            </a:pP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This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sample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is a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recommendation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.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You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might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differ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in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its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content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,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if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you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so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decide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. The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official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design of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university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is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 </a:t>
            </a:r>
            <a:r>
              <a:rPr lang="hu-HU" sz="18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current</a:t>
            </a:r>
            <a:r>
              <a:rPr lang="hu-HU" sz="18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3352C20-C832-492E-9E3F-876865E1EEC4}"/>
              </a:ext>
            </a:extLst>
          </p:cNvPr>
          <p:cNvSpPr txBox="1">
            <a:spLocks/>
          </p:cNvSpPr>
          <p:nvPr/>
        </p:nvSpPr>
        <p:spPr>
          <a:xfrm>
            <a:off x="2851468" y="18403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>
                <a:solidFill>
                  <a:schemeClr val="tx1"/>
                </a:solidFill>
              </a:rPr>
              <a:t>A </a:t>
            </a:r>
            <a:r>
              <a:rPr lang="hu-HU" b="1" dirty="0" err="1">
                <a:solidFill>
                  <a:schemeClr val="tx1"/>
                </a:solidFill>
              </a:rPr>
              <a:t>few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tips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for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the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defense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1542CB1B-9581-43DE-ADC8-CB198FD53565}"/>
              </a:ext>
            </a:extLst>
          </p:cNvPr>
          <p:cNvSpPr txBox="1"/>
          <p:nvPr/>
        </p:nvSpPr>
        <p:spPr>
          <a:xfrm>
            <a:off x="480193" y="6340678"/>
            <a:ext cx="194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Source</a:t>
            </a:r>
            <a:r>
              <a:rPr lang="hu-HU" dirty="0">
                <a:solidFill>
                  <a:schemeClr val="bg1"/>
                </a:solidFill>
              </a:rPr>
              <a:t>: </a:t>
            </a:r>
            <a:r>
              <a:rPr lang="hu-HU" dirty="0" err="1">
                <a:solidFill>
                  <a:schemeClr val="bg1"/>
                </a:solidFill>
              </a:rPr>
              <a:t>own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figure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Lekerekített téglalap 12">
            <a:extLst>
              <a:ext uri="{FF2B5EF4-FFF2-40B4-BE49-F238E27FC236}">
                <a16:creationId xmlns:a16="http://schemas.microsoft.com/office/drawing/2014/main" id="{98C68755-84E4-49CA-9670-F213BA9CF05B}"/>
              </a:ext>
            </a:extLst>
          </p:cNvPr>
          <p:cNvSpPr/>
          <p:nvPr/>
        </p:nvSpPr>
        <p:spPr>
          <a:xfrm>
            <a:off x="5015880" y="1212833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Objectives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Aims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20" name="Lekerekített téglalap 18">
            <a:extLst>
              <a:ext uri="{FF2B5EF4-FFF2-40B4-BE49-F238E27FC236}">
                <a16:creationId xmlns:a16="http://schemas.microsoft.com/office/drawing/2014/main" id="{52B07FF4-1E6D-4991-B5A4-1B0457F74B9C}"/>
              </a:ext>
            </a:extLst>
          </p:cNvPr>
          <p:cNvSpPr/>
          <p:nvPr/>
        </p:nvSpPr>
        <p:spPr>
          <a:xfrm>
            <a:off x="5015880" y="2292953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Theoretical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background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21" name="Lekerekített téglalap 19">
            <a:extLst>
              <a:ext uri="{FF2B5EF4-FFF2-40B4-BE49-F238E27FC236}">
                <a16:creationId xmlns:a16="http://schemas.microsoft.com/office/drawing/2014/main" id="{8BA674BB-FDAF-47BB-8A60-FFF266C629C2}"/>
              </a:ext>
            </a:extLst>
          </p:cNvPr>
          <p:cNvSpPr/>
          <p:nvPr/>
        </p:nvSpPr>
        <p:spPr>
          <a:xfrm>
            <a:off x="5015880" y="3373073"/>
            <a:ext cx="2160240" cy="87331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Methodology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22" name="Lekerekített téglalap 20">
            <a:extLst>
              <a:ext uri="{FF2B5EF4-FFF2-40B4-BE49-F238E27FC236}">
                <a16:creationId xmlns:a16="http://schemas.microsoft.com/office/drawing/2014/main" id="{D3DD44B8-9D15-4DD2-9C2B-91111273EEB6}"/>
              </a:ext>
            </a:extLst>
          </p:cNvPr>
          <p:cNvSpPr/>
          <p:nvPr/>
        </p:nvSpPr>
        <p:spPr>
          <a:xfrm>
            <a:off x="5015880" y="4453193"/>
            <a:ext cx="2160240" cy="873313"/>
          </a:xfrm>
          <a:prstGeom prst="roundRect">
            <a:avLst>
              <a:gd name="adj" fmla="val 8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Analysis</a:t>
            </a:r>
            <a:r>
              <a:rPr lang="hu-HU" sz="2000" dirty="0">
                <a:solidFill>
                  <a:schemeClr val="tx1"/>
                </a:solidFill>
              </a:rPr>
              <a:t> and </a:t>
            </a:r>
            <a:r>
              <a:rPr lang="hu-HU" sz="2000" dirty="0" err="1">
                <a:solidFill>
                  <a:schemeClr val="tx1"/>
                </a:solidFill>
              </a:rPr>
              <a:t>results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23" name="Lekerekített téglalap 21">
            <a:extLst>
              <a:ext uri="{FF2B5EF4-FFF2-40B4-BE49-F238E27FC236}">
                <a16:creationId xmlns:a16="http://schemas.microsoft.com/office/drawing/2014/main" id="{05915337-38B6-45FF-89F8-84D2A7B87978}"/>
              </a:ext>
            </a:extLst>
          </p:cNvPr>
          <p:cNvSpPr/>
          <p:nvPr/>
        </p:nvSpPr>
        <p:spPr>
          <a:xfrm>
            <a:off x="5015880" y="5533313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Conclusions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suggestions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227D00BA-D4BD-402B-9E1F-98515E604BAC}"/>
              </a:ext>
            </a:extLst>
          </p:cNvPr>
          <p:cNvSpPr txBox="1">
            <a:spLocks/>
          </p:cNvSpPr>
          <p:nvPr/>
        </p:nvSpPr>
        <p:spPr>
          <a:xfrm>
            <a:off x="480193" y="3629281"/>
            <a:ext cx="5157787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b="1" dirty="0" err="1">
                <a:solidFill>
                  <a:schemeClr val="tx1"/>
                </a:solidFill>
                <a:latin typeface="Open Sans"/>
              </a:rPr>
              <a:t>Structure</a:t>
            </a:r>
            <a:r>
              <a:rPr lang="hu-HU" sz="2400" b="1" dirty="0">
                <a:solidFill>
                  <a:schemeClr val="tx1"/>
                </a:solidFill>
                <a:latin typeface="Open Sans"/>
              </a:rPr>
              <a:t> of </a:t>
            </a:r>
            <a:r>
              <a:rPr lang="hu-HU" sz="2400" b="1" dirty="0" err="1">
                <a:solidFill>
                  <a:schemeClr val="tx1"/>
                </a:solidFill>
                <a:latin typeface="Open Sans"/>
              </a:rPr>
              <a:t>presentation</a:t>
            </a:r>
            <a:endParaRPr lang="en-US" sz="2400" b="1" dirty="0">
              <a:solidFill>
                <a:schemeClr val="tx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14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1AFD191C-C3EA-4351-82AF-77B531B6D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1468" y="184039"/>
            <a:ext cx="5157787" cy="823912"/>
          </a:xfrm>
        </p:spPr>
        <p:txBody>
          <a:bodyPr/>
          <a:lstStyle/>
          <a:p>
            <a:r>
              <a:rPr lang="hu-HU" b="1" dirty="0" err="1"/>
              <a:t>Objectives</a:t>
            </a:r>
            <a:r>
              <a:rPr lang="hu-HU" b="1" dirty="0"/>
              <a:t>, </a:t>
            </a:r>
            <a:r>
              <a:rPr lang="hu-HU" b="1" dirty="0" err="1"/>
              <a:t>Problem</a:t>
            </a:r>
            <a:r>
              <a:rPr lang="hu-HU" b="1" dirty="0"/>
              <a:t> </a:t>
            </a:r>
            <a:r>
              <a:rPr lang="hu-HU" b="1" dirty="0" err="1"/>
              <a:t>identification</a:t>
            </a:r>
            <a:endParaRPr lang="en-US" b="1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D6400AE-B3E1-4805-B71B-2BD70F3DF1F3}"/>
              </a:ext>
            </a:extLst>
          </p:cNvPr>
          <p:cNvSpPr txBox="1">
            <a:spLocks/>
          </p:cNvSpPr>
          <p:nvPr/>
        </p:nvSpPr>
        <p:spPr>
          <a:xfrm>
            <a:off x="3246120" y="1796592"/>
            <a:ext cx="8077200" cy="36845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rPr>
              <a:t>The main objective of the thesis stated in 1-2 sentences. </a:t>
            </a:r>
            <a:endParaRPr lang="en-US" sz="2000" b="1" dirty="0">
              <a:solidFill>
                <a:schemeClr val="tx1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000" b="1" dirty="0">
              <a:solidFill>
                <a:schemeClr val="tx1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rPr>
              <a:t>If there are </a:t>
            </a:r>
            <a:r>
              <a:rPr lang="en-US" sz="2000" b="1" dirty="0" err="1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rPr>
              <a:t>hypoth</a:t>
            </a:r>
            <a:r>
              <a:rPr lang="hu-HU" sz="20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rPr>
              <a:t>e</a:t>
            </a:r>
            <a:r>
              <a:rPr lang="en-US" sz="2000" b="1" dirty="0" err="1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rPr>
              <a:t>ses</a:t>
            </a:r>
            <a:r>
              <a:rPr lang="en-US" sz="20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rPr>
              <a:t>, state those in a sentence as follows:</a:t>
            </a:r>
          </a:p>
          <a:p>
            <a:pPr marL="0" indent="0" algn="just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rPr>
              <a:t>H1:</a:t>
            </a:r>
          </a:p>
          <a:p>
            <a:pPr marL="0" indent="0" algn="just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rPr>
              <a:t>H2:</a:t>
            </a:r>
          </a:p>
          <a:p>
            <a:pPr marL="0" indent="0" algn="just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rPr>
              <a:t>If there are no hypotheses, this part should be deleted.</a:t>
            </a:r>
          </a:p>
          <a:p>
            <a:pPr algn="just"/>
            <a:endParaRPr lang="en-U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9" name="Lekerekített téglalap 12">
            <a:extLst>
              <a:ext uri="{FF2B5EF4-FFF2-40B4-BE49-F238E27FC236}">
                <a16:creationId xmlns:a16="http://schemas.microsoft.com/office/drawing/2014/main" id="{98C68755-84E4-49CA-9670-F213BA9CF05B}"/>
              </a:ext>
            </a:extLst>
          </p:cNvPr>
          <p:cNvSpPr/>
          <p:nvPr/>
        </p:nvSpPr>
        <p:spPr>
          <a:xfrm>
            <a:off x="524898" y="1467479"/>
            <a:ext cx="2160240" cy="873313"/>
          </a:xfrm>
          <a:prstGeom prst="roundRect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bg1"/>
                </a:solidFill>
              </a:rPr>
              <a:t>Objectives</a:t>
            </a:r>
            <a:r>
              <a:rPr lang="hu-HU" sz="2000" dirty="0">
                <a:solidFill>
                  <a:schemeClr val="bg1"/>
                </a:solidFill>
              </a:rPr>
              <a:t>, </a:t>
            </a:r>
            <a:r>
              <a:rPr lang="hu-HU" sz="2000" dirty="0" err="1">
                <a:solidFill>
                  <a:schemeClr val="bg1"/>
                </a:solidFill>
              </a:rPr>
              <a:t>Aims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10" name="Lekerekített téglalap 18">
            <a:extLst>
              <a:ext uri="{FF2B5EF4-FFF2-40B4-BE49-F238E27FC236}">
                <a16:creationId xmlns:a16="http://schemas.microsoft.com/office/drawing/2014/main" id="{52B07FF4-1E6D-4991-B5A4-1B0457F74B9C}"/>
              </a:ext>
            </a:extLst>
          </p:cNvPr>
          <p:cNvSpPr/>
          <p:nvPr/>
        </p:nvSpPr>
        <p:spPr>
          <a:xfrm>
            <a:off x="524898" y="254759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Theoretical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background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1" name="Lekerekített téglalap 19">
            <a:extLst>
              <a:ext uri="{FF2B5EF4-FFF2-40B4-BE49-F238E27FC236}">
                <a16:creationId xmlns:a16="http://schemas.microsoft.com/office/drawing/2014/main" id="{8BA674BB-FDAF-47BB-8A60-FFF266C629C2}"/>
              </a:ext>
            </a:extLst>
          </p:cNvPr>
          <p:cNvSpPr/>
          <p:nvPr/>
        </p:nvSpPr>
        <p:spPr>
          <a:xfrm>
            <a:off x="524898" y="3627719"/>
            <a:ext cx="2160240" cy="87331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Methodology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2" name="Lekerekített téglalap 20">
            <a:extLst>
              <a:ext uri="{FF2B5EF4-FFF2-40B4-BE49-F238E27FC236}">
                <a16:creationId xmlns:a16="http://schemas.microsoft.com/office/drawing/2014/main" id="{D3DD44B8-9D15-4DD2-9C2B-91111273EEB6}"/>
              </a:ext>
            </a:extLst>
          </p:cNvPr>
          <p:cNvSpPr/>
          <p:nvPr/>
        </p:nvSpPr>
        <p:spPr>
          <a:xfrm>
            <a:off x="524898" y="4707839"/>
            <a:ext cx="2160240" cy="873313"/>
          </a:xfrm>
          <a:prstGeom prst="roundRect">
            <a:avLst>
              <a:gd name="adj" fmla="val 8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Analysis</a:t>
            </a:r>
            <a:r>
              <a:rPr lang="hu-HU" sz="2000" dirty="0">
                <a:solidFill>
                  <a:schemeClr val="tx1"/>
                </a:solidFill>
              </a:rPr>
              <a:t> and </a:t>
            </a:r>
            <a:r>
              <a:rPr lang="hu-HU" sz="2000" dirty="0" err="1">
                <a:solidFill>
                  <a:schemeClr val="tx1"/>
                </a:solidFill>
              </a:rPr>
              <a:t>results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3" name="Lekerekített téglalap 21">
            <a:extLst>
              <a:ext uri="{FF2B5EF4-FFF2-40B4-BE49-F238E27FC236}">
                <a16:creationId xmlns:a16="http://schemas.microsoft.com/office/drawing/2014/main" id="{05915337-38B6-45FF-89F8-84D2A7B87978}"/>
              </a:ext>
            </a:extLst>
          </p:cNvPr>
          <p:cNvSpPr/>
          <p:nvPr/>
        </p:nvSpPr>
        <p:spPr>
          <a:xfrm>
            <a:off x="524898" y="578795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Conclusions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suggestions</a:t>
            </a:r>
            <a:endParaRPr lang="hu-H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1AFD191C-C3EA-4351-82AF-77B531B6D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1468" y="184039"/>
            <a:ext cx="5819921" cy="823912"/>
          </a:xfrm>
        </p:spPr>
        <p:txBody>
          <a:bodyPr/>
          <a:lstStyle/>
          <a:p>
            <a:r>
              <a:rPr lang="en-US" b="1" dirty="0"/>
              <a:t>Short description of the theoretical background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D6400AE-B3E1-4805-B71B-2BD70F3DF1F3}"/>
              </a:ext>
            </a:extLst>
          </p:cNvPr>
          <p:cNvSpPr txBox="1">
            <a:spLocks/>
          </p:cNvSpPr>
          <p:nvPr/>
        </p:nvSpPr>
        <p:spPr>
          <a:xfrm>
            <a:off x="3246120" y="1796592"/>
            <a:ext cx="807720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n-U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algn="just"/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First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theory</a:t>
            </a:r>
            <a:endParaRPr lang="hu-HU" sz="2000" dirty="0">
              <a:solidFill>
                <a:schemeClr val="tx1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algn="just"/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Second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theory</a:t>
            </a:r>
            <a:endParaRPr lang="hu-HU" sz="2000" dirty="0">
              <a:solidFill>
                <a:schemeClr val="tx1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algn="just"/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Third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theory</a:t>
            </a:r>
            <a:endParaRPr lang="en-US" sz="2000" dirty="0">
              <a:solidFill>
                <a:schemeClr val="tx1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lnSpc>
                <a:spcPct val="114000"/>
              </a:lnSpc>
              <a:buNone/>
            </a:pP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You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dont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have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to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describe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concepts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.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Describe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what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you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introduced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with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the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help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of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literature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references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,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what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sources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you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used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(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domestic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or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foreign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)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Describe</a:t>
            </a:r>
            <a:r>
              <a:rPr lang="hu-HU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keywords</a:t>
            </a:r>
            <a:r>
              <a:rPr lang="hu-HU" sz="20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.</a:t>
            </a:r>
            <a:endParaRPr lang="en-US" sz="20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9" name="Lekerekített téglalap 12">
            <a:extLst>
              <a:ext uri="{FF2B5EF4-FFF2-40B4-BE49-F238E27FC236}">
                <a16:creationId xmlns:a16="http://schemas.microsoft.com/office/drawing/2014/main" id="{98C68755-84E4-49CA-9670-F213BA9CF05B}"/>
              </a:ext>
            </a:extLst>
          </p:cNvPr>
          <p:cNvSpPr/>
          <p:nvPr/>
        </p:nvSpPr>
        <p:spPr>
          <a:xfrm>
            <a:off x="524898" y="146747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Objectives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Aims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0" name="Lekerekített téglalap 18">
            <a:extLst>
              <a:ext uri="{FF2B5EF4-FFF2-40B4-BE49-F238E27FC236}">
                <a16:creationId xmlns:a16="http://schemas.microsoft.com/office/drawing/2014/main" id="{52B07FF4-1E6D-4991-B5A4-1B0457F74B9C}"/>
              </a:ext>
            </a:extLst>
          </p:cNvPr>
          <p:cNvSpPr/>
          <p:nvPr/>
        </p:nvSpPr>
        <p:spPr>
          <a:xfrm>
            <a:off x="524898" y="2547599"/>
            <a:ext cx="2160240" cy="873313"/>
          </a:xfrm>
          <a:prstGeom prst="roundRect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bg1"/>
                </a:solidFill>
              </a:rPr>
              <a:t>Theoretical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background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11" name="Lekerekített téglalap 19">
            <a:extLst>
              <a:ext uri="{FF2B5EF4-FFF2-40B4-BE49-F238E27FC236}">
                <a16:creationId xmlns:a16="http://schemas.microsoft.com/office/drawing/2014/main" id="{8BA674BB-FDAF-47BB-8A60-FFF266C629C2}"/>
              </a:ext>
            </a:extLst>
          </p:cNvPr>
          <p:cNvSpPr/>
          <p:nvPr/>
        </p:nvSpPr>
        <p:spPr>
          <a:xfrm>
            <a:off x="524898" y="3627719"/>
            <a:ext cx="2160240" cy="87331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Methodology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2" name="Lekerekített téglalap 20">
            <a:extLst>
              <a:ext uri="{FF2B5EF4-FFF2-40B4-BE49-F238E27FC236}">
                <a16:creationId xmlns:a16="http://schemas.microsoft.com/office/drawing/2014/main" id="{D3DD44B8-9D15-4DD2-9C2B-91111273EEB6}"/>
              </a:ext>
            </a:extLst>
          </p:cNvPr>
          <p:cNvSpPr/>
          <p:nvPr/>
        </p:nvSpPr>
        <p:spPr>
          <a:xfrm>
            <a:off x="524898" y="4707839"/>
            <a:ext cx="2160240" cy="873313"/>
          </a:xfrm>
          <a:prstGeom prst="roundRect">
            <a:avLst>
              <a:gd name="adj" fmla="val 8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Analysis</a:t>
            </a:r>
            <a:r>
              <a:rPr lang="hu-HU" sz="2000" dirty="0">
                <a:solidFill>
                  <a:schemeClr val="tx1"/>
                </a:solidFill>
              </a:rPr>
              <a:t> and </a:t>
            </a:r>
            <a:r>
              <a:rPr lang="hu-HU" sz="2000" dirty="0" err="1">
                <a:solidFill>
                  <a:schemeClr val="tx1"/>
                </a:solidFill>
              </a:rPr>
              <a:t>results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3" name="Lekerekített téglalap 21">
            <a:extLst>
              <a:ext uri="{FF2B5EF4-FFF2-40B4-BE49-F238E27FC236}">
                <a16:creationId xmlns:a16="http://schemas.microsoft.com/office/drawing/2014/main" id="{05915337-38B6-45FF-89F8-84D2A7B87978}"/>
              </a:ext>
            </a:extLst>
          </p:cNvPr>
          <p:cNvSpPr/>
          <p:nvPr/>
        </p:nvSpPr>
        <p:spPr>
          <a:xfrm>
            <a:off x="524898" y="578795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Conclusions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suggestions</a:t>
            </a:r>
            <a:endParaRPr lang="hu-H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1AFD191C-C3EA-4351-82AF-77B531B6D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1468" y="184039"/>
            <a:ext cx="5157787" cy="823912"/>
          </a:xfrm>
        </p:spPr>
        <p:txBody>
          <a:bodyPr/>
          <a:lstStyle/>
          <a:p>
            <a:r>
              <a:rPr lang="hu-HU" b="1" dirty="0" err="1"/>
              <a:t>Methodology</a:t>
            </a:r>
            <a:endParaRPr lang="en-US" b="1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D6400AE-B3E1-4805-B71B-2BD70F3DF1F3}"/>
              </a:ext>
            </a:extLst>
          </p:cNvPr>
          <p:cNvSpPr txBox="1">
            <a:spLocks/>
          </p:cNvSpPr>
          <p:nvPr/>
        </p:nvSpPr>
        <p:spPr>
          <a:xfrm>
            <a:off x="3246120" y="1796592"/>
            <a:ext cx="807720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What did you examine?</a:t>
            </a:r>
          </a:p>
          <a:p>
            <a:r>
              <a:rPr lang="en-US" sz="2000" dirty="0">
                <a:solidFill>
                  <a:schemeClr val="tx1"/>
                </a:solidFill>
              </a:rPr>
              <a:t>What research methods did you use?</a:t>
            </a:r>
          </a:p>
          <a:p>
            <a:r>
              <a:rPr lang="en-US" sz="2000" dirty="0">
                <a:solidFill>
                  <a:schemeClr val="tx1"/>
                </a:solidFill>
              </a:rPr>
              <a:t>What was the sample size/ who were the interviewees? </a:t>
            </a:r>
          </a:p>
          <a:p>
            <a:r>
              <a:rPr lang="en-US" sz="2000" dirty="0">
                <a:solidFill>
                  <a:schemeClr val="tx1"/>
                </a:solidFill>
              </a:rPr>
              <a:t>Why did you use this methodology?</a:t>
            </a:r>
          </a:p>
          <a:p>
            <a:r>
              <a:rPr lang="en-US" sz="2000" dirty="0">
                <a:solidFill>
                  <a:schemeClr val="tx1"/>
                </a:solidFill>
              </a:rPr>
              <a:t>What analytical solutions you used?</a:t>
            </a:r>
          </a:p>
          <a:p>
            <a:r>
              <a:rPr lang="en-US" sz="2000" dirty="0">
                <a:solidFill>
                  <a:schemeClr val="tx1"/>
                </a:solidFill>
              </a:rPr>
              <a:t>Etc. 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Please write in brief, clear and precise sentences! </a:t>
            </a:r>
          </a:p>
        </p:txBody>
      </p:sp>
      <p:sp>
        <p:nvSpPr>
          <p:cNvPr id="9" name="Lekerekített téglalap 12">
            <a:extLst>
              <a:ext uri="{FF2B5EF4-FFF2-40B4-BE49-F238E27FC236}">
                <a16:creationId xmlns:a16="http://schemas.microsoft.com/office/drawing/2014/main" id="{98C68755-84E4-49CA-9670-F213BA9CF05B}"/>
              </a:ext>
            </a:extLst>
          </p:cNvPr>
          <p:cNvSpPr/>
          <p:nvPr/>
        </p:nvSpPr>
        <p:spPr>
          <a:xfrm>
            <a:off x="524898" y="146747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Objectives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Aims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0" name="Lekerekített téglalap 18">
            <a:extLst>
              <a:ext uri="{FF2B5EF4-FFF2-40B4-BE49-F238E27FC236}">
                <a16:creationId xmlns:a16="http://schemas.microsoft.com/office/drawing/2014/main" id="{52B07FF4-1E6D-4991-B5A4-1B0457F74B9C}"/>
              </a:ext>
            </a:extLst>
          </p:cNvPr>
          <p:cNvSpPr/>
          <p:nvPr/>
        </p:nvSpPr>
        <p:spPr>
          <a:xfrm>
            <a:off x="524898" y="254759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Theoretical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background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1" name="Lekerekített téglalap 19">
            <a:extLst>
              <a:ext uri="{FF2B5EF4-FFF2-40B4-BE49-F238E27FC236}">
                <a16:creationId xmlns:a16="http://schemas.microsoft.com/office/drawing/2014/main" id="{8BA674BB-FDAF-47BB-8A60-FFF266C629C2}"/>
              </a:ext>
            </a:extLst>
          </p:cNvPr>
          <p:cNvSpPr/>
          <p:nvPr/>
        </p:nvSpPr>
        <p:spPr>
          <a:xfrm>
            <a:off x="524898" y="3627719"/>
            <a:ext cx="2160240" cy="873313"/>
          </a:xfrm>
          <a:prstGeom prst="roundRect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 err="1">
                <a:solidFill>
                  <a:schemeClr val="bg1"/>
                </a:solidFill>
              </a:rPr>
              <a:t>Methodology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12" name="Lekerekített téglalap 20">
            <a:extLst>
              <a:ext uri="{FF2B5EF4-FFF2-40B4-BE49-F238E27FC236}">
                <a16:creationId xmlns:a16="http://schemas.microsoft.com/office/drawing/2014/main" id="{D3DD44B8-9D15-4DD2-9C2B-91111273EEB6}"/>
              </a:ext>
            </a:extLst>
          </p:cNvPr>
          <p:cNvSpPr/>
          <p:nvPr/>
        </p:nvSpPr>
        <p:spPr>
          <a:xfrm>
            <a:off x="524898" y="4707839"/>
            <a:ext cx="2160240" cy="873313"/>
          </a:xfrm>
          <a:prstGeom prst="roundRect">
            <a:avLst>
              <a:gd name="adj" fmla="val 8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Analysis</a:t>
            </a:r>
            <a:r>
              <a:rPr lang="hu-HU" sz="2000" dirty="0">
                <a:solidFill>
                  <a:schemeClr val="tx1"/>
                </a:solidFill>
              </a:rPr>
              <a:t> and </a:t>
            </a:r>
            <a:r>
              <a:rPr lang="hu-HU" sz="2000" dirty="0" err="1">
                <a:solidFill>
                  <a:schemeClr val="tx1"/>
                </a:solidFill>
              </a:rPr>
              <a:t>results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3" name="Lekerekített téglalap 21">
            <a:extLst>
              <a:ext uri="{FF2B5EF4-FFF2-40B4-BE49-F238E27FC236}">
                <a16:creationId xmlns:a16="http://schemas.microsoft.com/office/drawing/2014/main" id="{05915337-38B6-45FF-89F8-84D2A7B87978}"/>
              </a:ext>
            </a:extLst>
          </p:cNvPr>
          <p:cNvSpPr/>
          <p:nvPr/>
        </p:nvSpPr>
        <p:spPr>
          <a:xfrm>
            <a:off x="524898" y="578795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Conclusions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suggestions</a:t>
            </a:r>
            <a:endParaRPr lang="hu-H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1AFD191C-C3EA-4351-82AF-77B531B6D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1468" y="184039"/>
            <a:ext cx="7130732" cy="823912"/>
          </a:xfrm>
        </p:spPr>
        <p:txBody>
          <a:bodyPr/>
          <a:lstStyle/>
          <a:p>
            <a:r>
              <a:rPr lang="hu-HU" b="1" dirty="0" err="1"/>
              <a:t>Presentation</a:t>
            </a:r>
            <a:r>
              <a:rPr lang="hu-HU" b="1" dirty="0"/>
              <a:t> of main </a:t>
            </a:r>
            <a:r>
              <a:rPr lang="hu-HU" b="1" dirty="0" err="1"/>
              <a:t>research</a:t>
            </a:r>
            <a:r>
              <a:rPr lang="hu-HU" b="1" dirty="0"/>
              <a:t> </a:t>
            </a:r>
            <a:r>
              <a:rPr lang="hu-HU" b="1" dirty="0" err="1"/>
              <a:t>results</a:t>
            </a:r>
            <a:endParaRPr lang="en-US" b="1" dirty="0"/>
          </a:p>
        </p:txBody>
      </p:sp>
      <p:graphicFrame>
        <p:nvGraphicFramePr>
          <p:cNvPr id="9" name="Tartalom helye 5">
            <a:extLst>
              <a:ext uri="{FF2B5EF4-FFF2-40B4-BE49-F238E27FC236}">
                <a16:creationId xmlns:a16="http://schemas.microsoft.com/office/drawing/2014/main" id="{AC6F354F-4C85-4C5B-9933-EC13685FB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659705"/>
              </p:ext>
            </p:extLst>
          </p:nvPr>
        </p:nvGraphicFramePr>
        <p:xfrm>
          <a:off x="3351371" y="1302998"/>
          <a:ext cx="6130925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zövegdoboz 9">
            <a:extLst>
              <a:ext uri="{FF2B5EF4-FFF2-40B4-BE49-F238E27FC236}">
                <a16:creationId xmlns:a16="http://schemas.microsoft.com/office/drawing/2014/main" id="{ADDEAB9B-45CD-4AD5-9D89-D98E0706A652}"/>
              </a:ext>
            </a:extLst>
          </p:cNvPr>
          <p:cNvSpPr txBox="1"/>
          <p:nvPr/>
        </p:nvSpPr>
        <p:spPr>
          <a:xfrm>
            <a:off x="9623725" y="6303107"/>
            <a:ext cx="17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Source</a:t>
            </a:r>
            <a:r>
              <a:rPr lang="hu-HU" dirty="0">
                <a:solidFill>
                  <a:schemeClr val="bg1"/>
                </a:solidFill>
              </a:rPr>
              <a:t>: </a:t>
            </a:r>
            <a:r>
              <a:rPr lang="hu-HU" dirty="0" err="1">
                <a:solidFill>
                  <a:schemeClr val="bg1"/>
                </a:solidFill>
              </a:rPr>
              <a:t>own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edit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Lekerekített téglalap 12">
            <a:extLst>
              <a:ext uri="{FF2B5EF4-FFF2-40B4-BE49-F238E27FC236}">
                <a16:creationId xmlns:a16="http://schemas.microsoft.com/office/drawing/2014/main" id="{98C68755-84E4-49CA-9670-F213BA9CF05B}"/>
              </a:ext>
            </a:extLst>
          </p:cNvPr>
          <p:cNvSpPr/>
          <p:nvPr/>
        </p:nvSpPr>
        <p:spPr>
          <a:xfrm>
            <a:off x="524898" y="146747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Objectives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Aims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2" name="Lekerekített téglalap 18">
            <a:extLst>
              <a:ext uri="{FF2B5EF4-FFF2-40B4-BE49-F238E27FC236}">
                <a16:creationId xmlns:a16="http://schemas.microsoft.com/office/drawing/2014/main" id="{52B07FF4-1E6D-4991-B5A4-1B0457F74B9C}"/>
              </a:ext>
            </a:extLst>
          </p:cNvPr>
          <p:cNvSpPr/>
          <p:nvPr/>
        </p:nvSpPr>
        <p:spPr>
          <a:xfrm>
            <a:off x="524898" y="254759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Theoretical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background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3" name="Lekerekített téglalap 19">
            <a:extLst>
              <a:ext uri="{FF2B5EF4-FFF2-40B4-BE49-F238E27FC236}">
                <a16:creationId xmlns:a16="http://schemas.microsoft.com/office/drawing/2014/main" id="{8BA674BB-FDAF-47BB-8A60-FFF266C629C2}"/>
              </a:ext>
            </a:extLst>
          </p:cNvPr>
          <p:cNvSpPr/>
          <p:nvPr/>
        </p:nvSpPr>
        <p:spPr>
          <a:xfrm>
            <a:off x="524898" y="3627719"/>
            <a:ext cx="2160240" cy="87331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Methodology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20" name="Lekerekített téglalap 20">
            <a:extLst>
              <a:ext uri="{FF2B5EF4-FFF2-40B4-BE49-F238E27FC236}">
                <a16:creationId xmlns:a16="http://schemas.microsoft.com/office/drawing/2014/main" id="{D3DD44B8-9D15-4DD2-9C2B-91111273EEB6}"/>
              </a:ext>
            </a:extLst>
          </p:cNvPr>
          <p:cNvSpPr/>
          <p:nvPr/>
        </p:nvSpPr>
        <p:spPr>
          <a:xfrm>
            <a:off x="524898" y="4707839"/>
            <a:ext cx="2160240" cy="873313"/>
          </a:xfrm>
          <a:prstGeom prst="roundRect">
            <a:avLst>
              <a:gd name="adj" fmla="val 8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bg1"/>
                </a:solidFill>
              </a:rPr>
              <a:t>Analysis</a:t>
            </a:r>
            <a:r>
              <a:rPr lang="hu-HU" sz="2000" dirty="0">
                <a:solidFill>
                  <a:schemeClr val="bg1"/>
                </a:solidFill>
              </a:rPr>
              <a:t> and </a:t>
            </a:r>
            <a:r>
              <a:rPr lang="hu-HU" sz="2000" dirty="0" err="1">
                <a:solidFill>
                  <a:schemeClr val="bg1"/>
                </a:solidFill>
              </a:rPr>
              <a:t>results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1" name="Lekerekített téglalap 21">
            <a:extLst>
              <a:ext uri="{FF2B5EF4-FFF2-40B4-BE49-F238E27FC236}">
                <a16:creationId xmlns:a16="http://schemas.microsoft.com/office/drawing/2014/main" id="{05915337-38B6-45FF-89F8-84D2A7B87978}"/>
              </a:ext>
            </a:extLst>
          </p:cNvPr>
          <p:cNvSpPr/>
          <p:nvPr/>
        </p:nvSpPr>
        <p:spPr>
          <a:xfrm>
            <a:off x="524898" y="578795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Conclusions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suggestions</a:t>
            </a:r>
            <a:endParaRPr lang="hu-H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1AFD191C-C3EA-4351-82AF-77B531B6D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1468" y="184039"/>
            <a:ext cx="7130732" cy="823912"/>
          </a:xfrm>
        </p:spPr>
        <p:txBody>
          <a:bodyPr/>
          <a:lstStyle/>
          <a:p>
            <a:r>
              <a:rPr lang="hu-HU" b="1" dirty="0" err="1"/>
              <a:t>Presentation</a:t>
            </a:r>
            <a:r>
              <a:rPr lang="hu-HU" b="1" dirty="0"/>
              <a:t> of main </a:t>
            </a:r>
            <a:r>
              <a:rPr lang="hu-HU" b="1" dirty="0" err="1"/>
              <a:t>research</a:t>
            </a:r>
            <a:r>
              <a:rPr lang="hu-HU" b="1" dirty="0"/>
              <a:t> </a:t>
            </a:r>
            <a:r>
              <a:rPr lang="hu-HU" b="1" dirty="0" err="1"/>
              <a:t>results</a:t>
            </a:r>
            <a:r>
              <a:rPr lang="hu-HU" b="1" dirty="0"/>
              <a:t> II.</a:t>
            </a:r>
            <a:endParaRPr lang="en-US" b="1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ADDEAB9B-45CD-4AD5-9D89-D98E0706A652}"/>
              </a:ext>
            </a:extLst>
          </p:cNvPr>
          <p:cNvSpPr txBox="1"/>
          <p:nvPr/>
        </p:nvSpPr>
        <p:spPr>
          <a:xfrm>
            <a:off x="9623725" y="6303107"/>
            <a:ext cx="17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Source</a:t>
            </a:r>
            <a:r>
              <a:rPr lang="hu-HU" dirty="0">
                <a:solidFill>
                  <a:schemeClr val="bg1"/>
                </a:solidFill>
              </a:rPr>
              <a:t>: </a:t>
            </a:r>
            <a:r>
              <a:rPr lang="hu-HU" dirty="0" err="1">
                <a:solidFill>
                  <a:schemeClr val="bg1"/>
                </a:solidFill>
              </a:rPr>
              <a:t>own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edit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Lekerekített téglalap 12">
            <a:extLst>
              <a:ext uri="{FF2B5EF4-FFF2-40B4-BE49-F238E27FC236}">
                <a16:creationId xmlns:a16="http://schemas.microsoft.com/office/drawing/2014/main" id="{98C68755-84E4-49CA-9670-F213BA9CF05B}"/>
              </a:ext>
            </a:extLst>
          </p:cNvPr>
          <p:cNvSpPr/>
          <p:nvPr/>
        </p:nvSpPr>
        <p:spPr>
          <a:xfrm>
            <a:off x="524898" y="146747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Objectives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Aims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2" name="Lekerekített téglalap 18">
            <a:extLst>
              <a:ext uri="{FF2B5EF4-FFF2-40B4-BE49-F238E27FC236}">
                <a16:creationId xmlns:a16="http://schemas.microsoft.com/office/drawing/2014/main" id="{52B07FF4-1E6D-4991-B5A4-1B0457F74B9C}"/>
              </a:ext>
            </a:extLst>
          </p:cNvPr>
          <p:cNvSpPr/>
          <p:nvPr/>
        </p:nvSpPr>
        <p:spPr>
          <a:xfrm>
            <a:off x="524898" y="254759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Theoretical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background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3" name="Lekerekített téglalap 19">
            <a:extLst>
              <a:ext uri="{FF2B5EF4-FFF2-40B4-BE49-F238E27FC236}">
                <a16:creationId xmlns:a16="http://schemas.microsoft.com/office/drawing/2014/main" id="{8BA674BB-FDAF-47BB-8A60-FFF266C629C2}"/>
              </a:ext>
            </a:extLst>
          </p:cNvPr>
          <p:cNvSpPr/>
          <p:nvPr/>
        </p:nvSpPr>
        <p:spPr>
          <a:xfrm>
            <a:off x="524898" y="3627719"/>
            <a:ext cx="2160240" cy="87331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Methodology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20" name="Lekerekített téglalap 20">
            <a:extLst>
              <a:ext uri="{FF2B5EF4-FFF2-40B4-BE49-F238E27FC236}">
                <a16:creationId xmlns:a16="http://schemas.microsoft.com/office/drawing/2014/main" id="{D3DD44B8-9D15-4DD2-9C2B-91111273EEB6}"/>
              </a:ext>
            </a:extLst>
          </p:cNvPr>
          <p:cNvSpPr/>
          <p:nvPr/>
        </p:nvSpPr>
        <p:spPr>
          <a:xfrm>
            <a:off x="524898" y="4707839"/>
            <a:ext cx="2160240" cy="873313"/>
          </a:xfrm>
          <a:prstGeom prst="roundRect">
            <a:avLst>
              <a:gd name="adj" fmla="val 8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bg1"/>
                </a:solidFill>
              </a:rPr>
              <a:t>Analysis</a:t>
            </a:r>
            <a:r>
              <a:rPr lang="hu-HU" sz="2000" dirty="0">
                <a:solidFill>
                  <a:schemeClr val="bg1"/>
                </a:solidFill>
              </a:rPr>
              <a:t> and </a:t>
            </a:r>
            <a:r>
              <a:rPr lang="hu-HU" sz="2000" dirty="0" err="1">
                <a:solidFill>
                  <a:schemeClr val="bg1"/>
                </a:solidFill>
              </a:rPr>
              <a:t>results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1" name="Lekerekített téglalap 21">
            <a:extLst>
              <a:ext uri="{FF2B5EF4-FFF2-40B4-BE49-F238E27FC236}">
                <a16:creationId xmlns:a16="http://schemas.microsoft.com/office/drawing/2014/main" id="{05915337-38B6-45FF-89F8-84D2A7B87978}"/>
              </a:ext>
            </a:extLst>
          </p:cNvPr>
          <p:cNvSpPr/>
          <p:nvPr/>
        </p:nvSpPr>
        <p:spPr>
          <a:xfrm>
            <a:off x="524898" y="578795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Conclusions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suggestions</a:t>
            </a:r>
            <a:endParaRPr lang="hu-HU" sz="2000" dirty="0">
              <a:solidFill>
                <a:schemeClr val="tx1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EF4EBB1-D746-485A-80FF-9E3138B56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050241"/>
              </p:ext>
            </p:extLst>
          </p:nvPr>
        </p:nvGraphicFramePr>
        <p:xfrm>
          <a:off x="3368834" y="1442663"/>
          <a:ext cx="6096000" cy="4824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0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1AFD191C-C3EA-4351-82AF-77B531B6D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1468" y="184039"/>
            <a:ext cx="7130732" cy="823912"/>
          </a:xfrm>
        </p:spPr>
        <p:txBody>
          <a:bodyPr/>
          <a:lstStyle/>
          <a:p>
            <a:r>
              <a:rPr lang="hu-HU" b="1" dirty="0" err="1"/>
              <a:t>Presentation</a:t>
            </a:r>
            <a:r>
              <a:rPr lang="hu-HU" b="1" dirty="0"/>
              <a:t> of main </a:t>
            </a:r>
            <a:r>
              <a:rPr lang="hu-HU" b="1" dirty="0" err="1"/>
              <a:t>research</a:t>
            </a:r>
            <a:r>
              <a:rPr lang="hu-HU" b="1" dirty="0"/>
              <a:t> </a:t>
            </a:r>
            <a:r>
              <a:rPr lang="hu-HU" b="1" dirty="0" err="1"/>
              <a:t>results</a:t>
            </a:r>
            <a:r>
              <a:rPr lang="hu-HU" b="1" dirty="0"/>
              <a:t> III.</a:t>
            </a:r>
            <a:endParaRPr lang="en-US" b="1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ADDEAB9B-45CD-4AD5-9D89-D98E0706A652}"/>
              </a:ext>
            </a:extLst>
          </p:cNvPr>
          <p:cNvSpPr txBox="1"/>
          <p:nvPr/>
        </p:nvSpPr>
        <p:spPr>
          <a:xfrm>
            <a:off x="9623725" y="6304536"/>
            <a:ext cx="17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Source</a:t>
            </a:r>
            <a:r>
              <a:rPr lang="hu-HU" dirty="0">
                <a:solidFill>
                  <a:schemeClr val="bg1"/>
                </a:solidFill>
              </a:rPr>
              <a:t>: </a:t>
            </a:r>
            <a:r>
              <a:rPr lang="hu-HU" dirty="0" err="1">
                <a:solidFill>
                  <a:schemeClr val="bg1"/>
                </a:solidFill>
              </a:rPr>
              <a:t>own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edit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Lekerekített téglalap 12">
            <a:extLst>
              <a:ext uri="{FF2B5EF4-FFF2-40B4-BE49-F238E27FC236}">
                <a16:creationId xmlns:a16="http://schemas.microsoft.com/office/drawing/2014/main" id="{98C68755-84E4-49CA-9670-F213BA9CF05B}"/>
              </a:ext>
            </a:extLst>
          </p:cNvPr>
          <p:cNvSpPr/>
          <p:nvPr/>
        </p:nvSpPr>
        <p:spPr>
          <a:xfrm>
            <a:off x="524898" y="146747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Objectives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Aims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2" name="Lekerekített téglalap 18">
            <a:extLst>
              <a:ext uri="{FF2B5EF4-FFF2-40B4-BE49-F238E27FC236}">
                <a16:creationId xmlns:a16="http://schemas.microsoft.com/office/drawing/2014/main" id="{52B07FF4-1E6D-4991-B5A4-1B0457F74B9C}"/>
              </a:ext>
            </a:extLst>
          </p:cNvPr>
          <p:cNvSpPr/>
          <p:nvPr/>
        </p:nvSpPr>
        <p:spPr>
          <a:xfrm>
            <a:off x="524898" y="254759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Theoretical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background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3" name="Lekerekített téglalap 19">
            <a:extLst>
              <a:ext uri="{FF2B5EF4-FFF2-40B4-BE49-F238E27FC236}">
                <a16:creationId xmlns:a16="http://schemas.microsoft.com/office/drawing/2014/main" id="{8BA674BB-FDAF-47BB-8A60-FFF266C629C2}"/>
              </a:ext>
            </a:extLst>
          </p:cNvPr>
          <p:cNvSpPr/>
          <p:nvPr/>
        </p:nvSpPr>
        <p:spPr>
          <a:xfrm>
            <a:off x="524898" y="3627719"/>
            <a:ext cx="2160240" cy="87331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Methodology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20" name="Lekerekített téglalap 20">
            <a:extLst>
              <a:ext uri="{FF2B5EF4-FFF2-40B4-BE49-F238E27FC236}">
                <a16:creationId xmlns:a16="http://schemas.microsoft.com/office/drawing/2014/main" id="{D3DD44B8-9D15-4DD2-9C2B-91111273EEB6}"/>
              </a:ext>
            </a:extLst>
          </p:cNvPr>
          <p:cNvSpPr/>
          <p:nvPr/>
        </p:nvSpPr>
        <p:spPr>
          <a:xfrm>
            <a:off x="524898" y="4707839"/>
            <a:ext cx="2160240" cy="873313"/>
          </a:xfrm>
          <a:prstGeom prst="roundRect">
            <a:avLst>
              <a:gd name="adj" fmla="val 8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bg1"/>
                </a:solidFill>
              </a:rPr>
              <a:t>Analysis</a:t>
            </a:r>
            <a:r>
              <a:rPr lang="hu-HU" sz="2000" dirty="0">
                <a:solidFill>
                  <a:schemeClr val="bg1"/>
                </a:solidFill>
              </a:rPr>
              <a:t> and </a:t>
            </a:r>
            <a:r>
              <a:rPr lang="hu-HU" sz="2000" dirty="0" err="1">
                <a:solidFill>
                  <a:schemeClr val="bg1"/>
                </a:solidFill>
              </a:rPr>
              <a:t>results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1" name="Lekerekített téglalap 21">
            <a:extLst>
              <a:ext uri="{FF2B5EF4-FFF2-40B4-BE49-F238E27FC236}">
                <a16:creationId xmlns:a16="http://schemas.microsoft.com/office/drawing/2014/main" id="{05915337-38B6-45FF-89F8-84D2A7B87978}"/>
              </a:ext>
            </a:extLst>
          </p:cNvPr>
          <p:cNvSpPr/>
          <p:nvPr/>
        </p:nvSpPr>
        <p:spPr>
          <a:xfrm>
            <a:off x="524898" y="578795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Conclusions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suggestions</a:t>
            </a:r>
            <a:endParaRPr lang="hu-HU" sz="2000" dirty="0">
              <a:solidFill>
                <a:schemeClr val="tx1"/>
              </a:solidFill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CA7133AD-629C-4817-A91B-D192B1603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537928"/>
              </p:ext>
            </p:extLst>
          </p:nvPr>
        </p:nvGraphicFramePr>
        <p:xfrm>
          <a:off x="2851468" y="1446562"/>
          <a:ext cx="7130732" cy="4931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52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1AFD191C-C3EA-4351-82AF-77B531B6D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1468" y="184039"/>
            <a:ext cx="7130732" cy="823912"/>
          </a:xfrm>
        </p:spPr>
        <p:txBody>
          <a:bodyPr/>
          <a:lstStyle/>
          <a:p>
            <a:r>
              <a:rPr lang="hu-HU" b="1" dirty="0" err="1"/>
              <a:t>Presentation</a:t>
            </a:r>
            <a:r>
              <a:rPr lang="hu-HU" b="1" dirty="0"/>
              <a:t> of main </a:t>
            </a:r>
            <a:r>
              <a:rPr lang="hu-HU" b="1" dirty="0" err="1"/>
              <a:t>research</a:t>
            </a:r>
            <a:r>
              <a:rPr lang="hu-HU" b="1" dirty="0"/>
              <a:t> </a:t>
            </a:r>
            <a:r>
              <a:rPr lang="hu-HU" b="1" dirty="0" err="1"/>
              <a:t>results</a:t>
            </a:r>
            <a:r>
              <a:rPr lang="hu-HU" b="1" dirty="0"/>
              <a:t> IV.</a:t>
            </a:r>
            <a:endParaRPr lang="en-US" b="1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ADDEAB9B-45CD-4AD5-9D89-D98E0706A652}"/>
              </a:ext>
            </a:extLst>
          </p:cNvPr>
          <p:cNvSpPr txBox="1"/>
          <p:nvPr/>
        </p:nvSpPr>
        <p:spPr>
          <a:xfrm>
            <a:off x="9623725" y="6303107"/>
            <a:ext cx="17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Source</a:t>
            </a:r>
            <a:r>
              <a:rPr lang="hu-HU" dirty="0">
                <a:solidFill>
                  <a:schemeClr val="bg1"/>
                </a:solidFill>
              </a:rPr>
              <a:t>: </a:t>
            </a:r>
            <a:r>
              <a:rPr lang="hu-HU" dirty="0" err="1">
                <a:solidFill>
                  <a:schemeClr val="bg1"/>
                </a:solidFill>
              </a:rPr>
              <a:t>own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edit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Lekerekített téglalap 12">
            <a:extLst>
              <a:ext uri="{FF2B5EF4-FFF2-40B4-BE49-F238E27FC236}">
                <a16:creationId xmlns:a16="http://schemas.microsoft.com/office/drawing/2014/main" id="{98C68755-84E4-49CA-9670-F213BA9CF05B}"/>
              </a:ext>
            </a:extLst>
          </p:cNvPr>
          <p:cNvSpPr/>
          <p:nvPr/>
        </p:nvSpPr>
        <p:spPr>
          <a:xfrm>
            <a:off x="524898" y="146747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Objectives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Aims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2" name="Lekerekített téglalap 18">
            <a:extLst>
              <a:ext uri="{FF2B5EF4-FFF2-40B4-BE49-F238E27FC236}">
                <a16:creationId xmlns:a16="http://schemas.microsoft.com/office/drawing/2014/main" id="{52B07FF4-1E6D-4991-B5A4-1B0457F74B9C}"/>
              </a:ext>
            </a:extLst>
          </p:cNvPr>
          <p:cNvSpPr/>
          <p:nvPr/>
        </p:nvSpPr>
        <p:spPr>
          <a:xfrm>
            <a:off x="524898" y="254759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Theoretical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background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3" name="Lekerekített téglalap 19">
            <a:extLst>
              <a:ext uri="{FF2B5EF4-FFF2-40B4-BE49-F238E27FC236}">
                <a16:creationId xmlns:a16="http://schemas.microsoft.com/office/drawing/2014/main" id="{8BA674BB-FDAF-47BB-8A60-FFF266C629C2}"/>
              </a:ext>
            </a:extLst>
          </p:cNvPr>
          <p:cNvSpPr/>
          <p:nvPr/>
        </p:nvSpPr>
        <p:spPr>
          <a:xfrm>
            <a:off x="524898" y="3627719"/>
            <a:ext cx="2160240" cy="87331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Methodology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20" name="Lekerekített téglalap 20">
            <a:extLst>
              <a:ext uri="{FF2B5EF4-FFF2-40B4-BE49-F238E27FC236}">
                <a16:creationId xmlns:a16="http://schemas.microsoft.com/office/drawing/2014/main" id="{D3DD44B8-9D15-4DD2-9C2B-91111273EEB6}"/>
              </a:ext>
            </a:extLst>
          </p:cNvPr>
          <p:cNvSpPr/>
          <p:nvPr/>
        </p:nvSpPr>
        <p:spPr>
          <a:xfrm>
            <a:off x="524898" y="4707839"/>
            <a:ext cx="2160240" cy="873313"/>
          </a:xfrm>
          <a:prstGeom prst="roundRect">
            <a:avLst>
              <a:gd name="adj" fmla="val 8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bg1"/>
                </a:solidFill>
              </a:rPr>
              <a:t>Analysis</a:t>
            </a:r>
            <a:r>
              <a:rPr lang="hu-HU" sz="2000" dirty="0">
                <a:solidFill>
                  <a:schemeClr val="bg1"/>
                </a:solidFill>
              </a:rPr>
              <a:t> and </a:t>
            </a:r>
            <a:r>
              <a:rPr lang="hu-HU" sz="2000" dirty="0" err="1">
                <a:solidFill>
                  <a:schemeClr val="bg1"/>
                </a:solidFill>
              </a:rPr>
              <a:t>results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1" name="Lekerekített téglalap 21">
            <a:extLst>
              <a:ext uri="{FF2B5EF4-FFF2-40B4-BE49-F238E27FC236}">
                <a16:creationId xmlns:a16="http://schemas.microsoft.com/office/drawing/2014/main" id="{05915337-38B6-45FF-89F8-84D2A7B87978}"/>
              </a:ext>
            </a:extLst>
          </p:cNvPr>
          <p:cNvSpPr/>
          <p:nvPr/>
        </p:nvSpPr>
        <p:spPr>
          <a:xfrm>
            <a:off x="524898" y="5787959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>
                <a:solidFill>
                  <a:schemeClr val="tx1"/>
                </a:solidFill>
              </a:rPr>
              <a:t>Conclusions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suggestions</a:t>
            </a:r>
            <a:endParaRPr lang="hu-HU" sz="2000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7CE13E8-AAF8-475A-B0F2-85235DFD30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608645"/>
              </p:ext>
            </p:extLst>
          </p:nvPr>
        </p:nvGraphicFramePr>
        <p:xfrm>
          <a:off x="2972593" y="1438367"/>
          <a:ext cx="6888481" cy="505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62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71A4C7F7FD6114F83B310B175896A0F" ma:contentTypeVersion="2" ma:contentTypeDescription="Új dokumentum létrehozása." ma:contentTypeScope="" ma:versionID="5bbb7a8719cdc72f8170431d0b946aa2">
  <xsd:schema xmlns:xsd="http://www.w3.org/2001/XMLSchema" xmlns:xs="http://www.w3.org/2001/XMLSchema" xmlns:p="http://schemas.microsoft.com/office/2006/metadata/properties" xmlns:ns2="1a0c0544-e5c1-4201-aa15-b6bee79230f0" targetNamespace="http://schemas.microsoft.com/office/2006/metadata/properties" ma:root="true" ma:fieldsID="fbeb9dc6fd122ccc9b8f5c8fb64b338c" ns2:_="">
    <xsd:import namespace="1a0c0544-e5c1-4201-aa15-b6bee79230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c0544-e5c1-4201-aa15-b6bee79230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051B5D-4689-41B8-ABB9-D79B33B9C28F}">
  <ds:schemaRefs>
    <ds:schemaRef ds:uri="http://purl.org/dc/terms/"/>
    <ds:schemaRef ds:uri="http://schemas.microsoft.com/office/2006/documentManagement/types"/>
    <ds:schemaRef ds:uri="1a0c0544-e5c1-4201-aa15-b6bee79230f0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92A117-C3A0-419A-9B6E-99CFC0328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0c0544-e5c1-4201-aa15-b6bee79230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2C8FC8-D00F-4494-B979-2C6ED00B2C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8888</TotalTime>
  <Words>606</Words>
  <Application>Microsoft Office PowerPoint</Application>
  <PresentationFormat>Szélesvásznú</PresentationFormat>
  <Paragraphs>136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14</vt:i4>
      </vt:variant>
    </vt:vector>
  </HeadingPairs>
  <TitlesOfParts>
    <vt:vector size="22" baseType="lpstr">
      <vt:lpstr>Arial</vt:lpstr>
      <vt:lpstr>Calibri</vt:lpstr>
      <vt:lpstr>Open Sans</vt:lpstr>
      <vt:lpstr>Open Sans Light</vt:lpstr>
      <vt:lpstr>2_Office Theme</vt:lpstr>
      <vt:lpstr>3_Office Theme</vt:lpstr>
      <vt:lpstr>4_Office Theme</vt:lpstr>
      <vt:lpstr>5_Office Theme</vt:lpstr>
      <vt:lpstr>Title of Thesis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Thank you for your kind attention!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Dr. Kohlhoffer-Mizser Csilla</cp:lastModifiedBy>
  <cp:revision>132</cp:revision>
  <cp:lastPrinted>2019-02-21T16:25:53Z</cp:lastPrinted>
  <dcterms:created xsi:type="dcterms:W3CDTF">2019-01-21T14:36:44Z</dcterms:created>
  <dcterms:modified xsi:type="dcterms:W3CDTF">2023-06-06T11:10:42Z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0x010100371A4C7F7FD6114F83B310B175896A0F</vt:lpwstr>
  </property>
</Properties>
</file>